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7" r:id="rId4"/>
  </p:sldMasterIdLst>
  <p:notesMasterIdLst>
    <p:notesMasterId r:id="rId23"/>
  </p:notesMasterIdLst>
  <p:sldIdLst>
    <p:sldId id="257" r:id="rId5"/>
    <p:sldId id="265" r:id="rId6"/>
    <p:sldId id="261" r:id="rId7"/>
    <p:sldId id="259" r:id="rId8"/>
    <p:sldId id="263" r:id="rId9"/>
    <p:sldId id="269" r:id="rId10"/>
    <p:sldId id="267" r:id="rId11"/>
    <p:sldId id="266" r:id="rId12"/>
    <p:sldId id="262" r:id="rId13"/>
    <p:sldId id="270" r:id="rId14"/>
    <p:sldId id="272" r:id="rId15"/>
    <p:sldId id="273" r:id="rId16"/>
    <p:sldId id="271" r:id="rId17"/>
    <p:sldId id="268" r:id="rId18"/>
    <p:sldId id="274" r:id="rId19"/>
    <p:sldId id="277"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4734" autoAdjust="0"/>
  </p:normalViewPr>
  <p:slideViewPr>
    <p:cSldViewPr snapToGrid="0">
      <p:cViewPr varScale="1">
        <p:scale>
          <a:sx n="59" d="100"/>
          <a:sy n="59" d="100"/>
        </p:scale>
        <p:origin x="157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ata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rawing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C3BD19-4113-4399-A62E-29066717115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31E2AEC-2D66-4299-B806-569B505C5DF4}">
      <dgm:prSet/>
      <dgm:spPr/>
      <dgm:t>
        <a:bodyPr/>
        <a:lstStyle/>
        <a:p>
          <a:pPr>
            <a:lnSpc>
              <a:spcPct val="100000"/>
            </a:lnSpc>
          </a:pPr>
          <a:r>
            <a:rPr lang="en-US"/>
            <a:t>Python</a:t>
          </a:r>
        </a:p>
      </dgm:t>
    </dgm:pt>
    <dgm:pt modelId="{7FEA92BE-A691-478E-92E3-08713A8D632C}" type="parTrans" cxnId="{75862958-2426-4870-AF46-22573B7D041A}">
      <dgm:prSet/>
      <dgm:spPr/>
      <dgm:t>
        <a:bodyPr/>
        <a:lstStyle/>
        <a:p>
          <a:endParaRPr lang="en-US"/>
        </a:p>
      </dgm:t>
    </dgm:pt>
    <dgm:pt modelId="{DACA1DC6-AE11-4D0C-986A-25174B4B6553}" type="sibTrans" cxnId="{75862958-2426-4870-AF46-22573B7D041A}">
      <dgm:prSet/>
      <dgm:spPr/>
      <dgm:t>
        <a:bodyPr/>
        <a:lstStyle/>
        <a:p>
          <a:endParaRPr lang="en-US"/>
        </a:p>
      </dgm:t>
    </dgm:pt>
    <dgm:pt modelId="{3146D9E7-0993-4E8F-87E7-532FC612C6EF}">
      <dgm:prSet/>
      <dgm:spPr/>
      <dgm:t>
        <a:bodyPr/>
        <a:lstStyle/>
        <a:p>
          <a:pPr>
            <a:lnSpc>
              <a:spcPct val="100000"/>
            </a:lnSpc>
          </a:pPr>
          <a:r>
            <a:rPr lang="en-US" dirty="0" err="1"/>
            <a:t>Jupyter</a:t>
          </a:r>
          <a:r>
            <a:rPr lang="en-US" dirty="0"/>
            <a:t> Notebook</a:t>
          </a:r>
        </a:p>
      </dgm:t>
    </dgm:pt>
    <dgm:pt modelId="{B2C25BD7-D114-4B85-8810-6B2CC8433A98}" type="parTrans" cxnId="{8A2E1671-5BFC-45E6-B845-A9F83A143D59}">
      <dgm:prSet/>
      <dgm:spPr/>
      <dgm:t>
        <a:bodyPr/>
        <a:lstStyle/>
        <a:p>
          <a:endParaRPr lang="en-US"/>
        </a:p>
      </dgm:t>
    </dgm:pt>
    <dgm:pt modelId="{C7803EC2-20FD-491F-A9C1-4AA426BCFEE3}" type="sibTrans" cxnId="{8A2E1671-5BFC-45E6-B845-A9F83A143D59}">
      <dgm:prSet/>
      <dgm:spPr/>
      <dgm:t>
        <a:bodyPr/>
        <a:lstStyle/>
        <a:p>
          <a:endParaRPr lang="en-US"/>
        </a:p>
      </dgm:t>
    </dgm:pt>
    <dgm:pt modelId="{2E872008-B49A-4354-BD14-C63D54C81927}">
      <dgm:prSet/>
      <dgm:spPr/>
      <dgm:t>
        <a:bodyPr/>
        <a:lstStyle/>
        <a:p>
          <a:pPr>
            <a:lnSpc>
              <a:spcPct val="100000"/>
            </a:lnSpc>
          </a:pPr>
          <a:r>
            <a:rPr lang="en-US" dirty="0"/>
            <a:t>Pandas</a:t>
          </a:r>
        </a:p>
      </dgm:t>
    </dgm:pt>
    <dgm:pt modelId="{CFED1DFF-AAEA-42EA-AE78-40406B178B4A}" type="parTrans" cxnId="{751DB325-7667-45DA-874D-5FFF5543E8A8}">
      <dgm:prSet/>
      <dgm:spPr/>
      <dgm:t>
        <a:bodyPr/>
        <a:lstStyle/>
        <a:p>
          <a:endParaRPr lang="en-US"/>
        </a:p>
      </dgm:t>
    </dgm:pt>
    <dgm:pt modelId="{78E76D66-4FD2-409F-8E76-F85AF47ADEF1}" type="sibTrans" cxnId="{751DB325-7667-45DA-874D-5FFF5543E8A8}">
      <dgm:prSet/>
      <dgm:spPr/>
      <dgm:t>
        <a:bodyPr/>
        <a:lstStyle/>
        <a:p>
          <a:endParaRPr lang="en-US"/>
        </a:p>
      </dgm:t>
    </dgm:pt>
    <dgm:pt modelId="{832835CE-F78F-4121-A1C3-1C4143D86B83}">
      <dgm:prSet/>
      <dgm:spPr/>
      <dgm:t>
        <a:bodyPr/>
        <a:lstStyle/>
        <a:p>
          <a:pPr>
            <a:lnSpc>
              <a:spcPct val="100000"/>
            </a:lnSpc>
          </a:pPr>
          <a:r>
            <a:rPr lang="en-US" dirty="0"/>
            <a:t>Google Collab</a:t>
          </a:r>
        </a:p>
      </dgm:t>
    </dgm:pt>
    <dgm:pt modelId="{18901FBE-95D2-42C9-8D7D-ACF6DD05136A}" type="parTrans" cxnId="{7DA537EF-3A43-433D-BC07-0D07572EE381}">
      <dgm:prSet/>
      <dgm:spPr/>
      <dgm:t>
        <a:bodyPr/>
        <a:lstStyle/>
        <a:p>
          <a:endParaRPr lang="en-US"/>
        </a:p>
      </dgm:t>
    </dgm:pt>
    <dgm:pt modelId="{D65DBA5B-E551-47C8-8908-25A0739BB010}" type="sibTrans" cxnId="{7DA537EF-3A43-433D-BC07-0D07572EE381}">
      <dgm:prSet/>
      <dgm:spPr/>
      <dgm:t>
        <a:bodyPr/>
        <a:lstStyle/>
        <a:p>
          <a:endParaRPr lang="en-US"/>
        </a:p>
      </dgm:t>
    </dgm:pt>
    <dgm:pt modelId="{D4A9F57F-F563-49D3-919B-5E360F223886}">
      <dgm:prSet/>
      <dgm:spPr/>
      <dgm:t>
        <a:bodyPr/>
        <a:lstStyle/>
        <a:p>
          <a:pPr>
            <a:lnSpc>
              <a:spcPct val="100000"/>
            </a:lnSpc>
          </a:pPr>
          <a:r>
            <a:rPr lang="en-US" dirty="0"/>
            <a:t>AWS</a:t>
          </a:r>
        </a:p>
      </dgm:t>
    </dgm:pt>
    <dgm:pt modelId="{9461ECF2-2A93-48A9-8300-75B201BE82A6}" type="parTrans" cxnId="{AEE198F7-5BE3-413B-A3C2-9D5BE6DBCC2B}">
      <dgm:prSet/>
      <dgm:spPr/>
      <dgm:t>
        <a:bodyPr/>
        <a:lstStyle/>
        <a:p>
          <a:endParaRPr lang="en-US"/>
        </a:p>
      </dgm:t>
    </dgm:pt>
    <dgm:pt modelId="{CC587D46-AE6B-46C5-A90E-769B629F4DF4}" type="sibTrans" cxnId="{AEE198F7-5BE3-413B-A3C2-9D5BE6DBCC2B}">
      <dgm:prSet/>
      <dgm:spPr/>
      <dgm:t>
        <a:bodyPr/>
        <a:lstStyle/>
        <a:p>
          <a:endParaRPr lang="en-US"/>
        </a:p>
      </dgm:t>
    </dgm:pt>
    <dgm:pt modelId="{31D50DE9-A0EA-47D6-A309-00F4FABB507E}">
      <dgm:prSet/>
      <dgm:spPr/>
      <dgm:t>
        <a:bodyPr/>
        <a:lstStyle/>
        <a:p>
          <a:pPr>
            <a:lnSpc>
              <a:spcPct val="100000"/>
            </a:lnSpc>
          </a:pPr>
          <a:r>
            <a:rPr lang="en-US" dirty="0"/>
            <a:t>Postgres</a:t>
          </a:r>
        </a:p>
      </dgm:t>
    </dgm:pt>
    <dgm:pt modelId="{66FC2848-6E4B-4DD0-8DB4-21AB63211BD7}" type="parTrans" cxnId="{7F688D2A-8E50-4F87-8699-172F2F67B4E0}">
      <dgm:prSet/>
      <dgm:spPr/>
      <dgm:t>
        <a:bodyPr/>
        <a:lstStyle/>
        <a:p>
          <a:endParaRPr lang="en-US"/>
        </a:p>
      </dgm:t>
    </dgm:pt>
    <dgm:pt modelId="{4E93F123-2ED7-4E39-997C-25E036CF466E}" type="sibTrans" cxnId="{7F688D2A-8E50-4F87-8699-172F2F67B4E0}">
      <dgm:prSet/>
      <dgm:spPr/>
      <dgm:t>
        <a:bodyPr/>
        <a:lstStyle/>
        <a:p>
          <a:endParaRPr lang="en-US"/>
        </a:p>
      </dgm:t>
    </dgm:pt>
    <dgm:pt modelId="{1D802416-E3CC-46A7-B965-1AF3A7AFEEC7}" type="pres">
      <dgm:prSet presAssocID="{0CC3BD19-4113-4399-A62E-290667171159}" presName="root" presStyleCnt="0">
        <dgm:presLayoutVars>
          <dgm:dir/>
          <dgm:resizeHandles val="exact"/>
        </dgm:presLayoutVars>
      </dgm:prSet>
      <dgm:spPr/>
    </dgm:pt>
    <dgm:pt modelId="{58734437-F175-4264-9385-1658B4604352}" type="pres">
      <dgm:prSet presAssocID="{631E2AEC-2D66-4299-B806-569B505C5DF4}" presName="compNode" presStyleCnt="0"/>
      <dgm:spPr/>
    </dgm:pt>
    <dgm:pt modelId="{D7894D7E-A31E-4411-9FD4-3C79174612DB}" type="pres">
      <dgm:prSet presAssocID="{631E2AEC-2D66-4299-B806-569B505C5DF4}"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9BCA7447-BF68-4F32-8D36-DE837776B976}" type="pres">
      <dgm:prSet presAssocID="{631E2AEC-2D66-4299-B806-569B505C5DF4}" presName="spaceRect" presStyleCnt="0"/>
      <dgm:spPr/>
    </dgm:pt>
    <dgm:pt modelId="{DA569E94-B57C-46C5-924A-FA9E9AFA3525}" type="pres">
      <dgm:prSet presAssocID="{631E2AEC-2D66-4299-B806-569B505C5DF4}" presName="textRect" presStyleLbl="revTx" presStyleIdx="0" presStyleCnt="6">
        <dgm:presLayoutVars>
          <dgm:chMax val="1"/>
          <dgm:chPref val="1"/>
        </dgm:presLayoutVars>
      </dgm:prSet>
      <dgm:spPr/>
    </dgm:pt>
    <dgm:pt modelId="{A5001EF0-6742-4A53-88F0-63032A6A3D9C}" type="pres">
      <dgm:prSet presAssocID="{DACA1DC6-AE11-4D0C-986A-25174B4B6553}" presName="sibTrans" presStyleCnt="0"/>
      <dgm:spPr/>
    </dgm:pt>
    <dgm:pt modelId="{11F82626-08FC-4AF5-B860-93EC470C248B}" type="pres">
      <dgm:prSet presAssocID="{3146D9E7-0993-4E8F-87E7-532FC612C6EF}" presName="compNode" presStyleCnt="0"/>
      <dgm:spPr/>
    </dgm:pt>
    <dgm:pt modelId="{4FE04C40-9200-496F-AE87-D63F9E2D8935}" type="pres">
      <dgm:prSet presAssocID="{3146D9E7-0993-4E8F-87E7-532FC612C6EF}" presName="iconRect" presStyleLbl="node1" presStyleIdx="1" presStyleCnt="6"/>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D6FAB4EC-83A2-482B-A0B3-635C4EADD090}" type="pres">
      <dgm:prSet presAssocID="{3146D9E7-0993-4E8F-87E7-532FC612C6EF}" presName="spaceRect" presStyleCnt="0"/>
      <dgm:spPr/>
    </dgm:pt>
    <dgm:pt modelId="{631E996D-FC14-48D6-81EC-7CFFF2271A26}" type="pres">
      <dgm:prSet presAssocID="{3146D9E7-0993-4E8F-87E7-532FC612C6EF}" presName="textRect" presStyleLbl="revTx" presStyleIdx="1" presStyleCnt="6">
        <dgm:presLayoutVars>
          <dgm:chMax val="1"/>
          <dgm:chPref val="1"/>
        </dgm:presLayoutVars>
      </dgm:prSet>
      <dgm:spPr/>
    </dgm:pt>
    <dgm:pt modelId="{55DBFF97-6046-4F3B-91FB-A22DDF2F1C79}" type="pres">
      <dgm:prSet presAssocID="{C7803EC2-20FD-491F-A9C1-4AA426BCFEE3}" presName="sibTrans" presStyleCnt="0"/>
      <dgm:spPr/>
    </dgm:pt>
    <dgm:pt modelId="{E9622568-BEE0-492F-916D-39A51C2F8C73}" type="pres">
      <dgm:prSet presAssocID="{2E872008-B49A-4354-BD14-C63D54C81927}" presName="compNode" presStyleCnt="0"/>
      <dgm:spPr/>
    </dgm:pt>
    <dgm:pt modelId="{F28A2032-47D1-4EEC-BAB9-0DC4EEEF20B0}" type="pres">
      <dgm:prSet presAssocID="{2E872008-B49A-4354-BD14-C63D54C81927}" presName="iconRect" presStyleLbl="node1" presStyleIdx="2" presStyleCnt="6"/>
      <dgm:spPr>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3F5E5C75-D889-4743-AD80-58605BFCE70C}" type="pres">
      <dgm:prSet presAssocID="{2E872008-B49A-4354-BD14-C63D54C81927}" presName="spaceRect" presStyleCnt="0"/>
      <dgm:spPr/>
    </dgm:pt>
    <dgm:pt modelId="{1D37285B-0037-4983-B3C1-A96992DF6911}" type="pres">
      <dgm:prSet presAssocID="{2E872008-B49A-4354-BD14-C63D54C81927}" presName="textRect" presStyleLbl="revTx" presStyleIdx="2" presStyleCnt="6">
        <dgm:presLayoutVars>
          <dgm:chMax val="1"/>
          <dgm:chPref val="1"/>
        </dgm:presLayoutVars>
      </dgm:prSet>
      <dgm:spPr/>
    </dgm:pt>
    <dgm:pt modelId="{BEA57B87-CCA6-4975-9D6A-567B0D4536FE}" type="pres">
      <dgm:prSet presAssocID="{78E76D66-4FD2-409F-8E76-F85AF47ADEF1}" presName="sibTrans" presStyleCnt="0"/>
      <dgm:spPr/>
    </dgm:pt>
    <dgm:pt modelId="{DBF222BF-9987-4F53-B63F-927D433186C9}" type="pres">
      <dgm:prSet presAssocID="{832835CE-F78F-4121-A1C3-1C4143D86B83}" presName="compNode" presStyleCnt="0"/>
      <dgm:spPr/>
    </dgm:pt>
    <dgm:pt modelId="{827625D4-FEBE-4451-B075-2768700554AB}" type="pres">
      <dgm:prSet presAssocID="{832835CE-F78F-4121-A1C3-1C4143D86B83}" presName="iconRect" presStyleLbl="node1" presStyleIdx="3"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68BF34CD-9D7A-4D86-ACD8-5E3298618D54}" type="pres">
      <dgm:prSet presAssocID="{832835CE-F78F-4121-A1C3-1C4143D86B83}" presName="spaceRect" presStyleCnt="0"/>
      <dgm:spPr/>
    </dgm:pt>
    <dgm:pt modelId="{D8ABC3ED-BFC9-424D-87C6-7A986B74F156}" type="pres">
      <dgm:prSet presAssocID="{832835CE-F78F-4121-A1C3-1C4143D86B83}" presName="textRect" presStyleLbl="revTx" presStyleIdx="3" presStyleCnt="6">
        <dgm:presLayoutVars>
          <dgm:chMax val="1"/>
          <dgm:chPref val="1"/>
        </dgm:presLayoutVars>
      </dgm:prSet>
      <dgm:spPr/>
    </dgm:pt>
    <dgm:pt modelId="{A4338F79-4996-47A0-92F3-F5FA0CF370D3}" type="pres">
      <dgm:prSet presAssocID="{D65DBA5B-E551-47C8-8908-25A0739BB010}" presName="sibTrans" presStyleCnt="0"/>
      <dgm:spPr/>
    </dgm:pt>
    <dgm:pt modelId="{3BD0AEF1-79F1-4749-8C10-78FF0154A0EF}" type="pres">
      <dgm:prSet presAssocID="{D4A9F57F-F563-49D3-919B-5E360F223886}" presName="compNode" presStyleCnt="0"/>
      <dgm:spPr/>
    </dgm:pt>
    <dgm:pt modelId="{D5ECD428-9484-4C47-B829-1B54451CD115}" type="pres">
      <dgm:prSet presAssocID="{D4A9F57F-F563-49D3-919B-5E360F223886}" presName="iconRect" presStyleLbl="node1" presStyleIdx="4"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D0526EEA-36B0-43AD-8669-9EBD0A3159AA}" type="pres">
      <dgm:prSet presAssocID="{D4A9F57F-F563-49D3-919B-5E360F223886}" presName="spaceRect" presStyleCnt="0"/>
      <dgm:spPr/>
    </dgm:pt>
    <dgm:pt modelId="{41C1E4A0-81F5-4CC2-8F05-73DFE4BD5B7D}" type="pres">
      <dgm:prSet presAssocID="{D4A9F57F-F563-49D3-919B-5E360F223886}" presName="textRect" presStyleLbl="revTx" presStyleIdx="4" presStyleCnt="6">
        <dgm:presLayoutVars>
          <dgm:chMax val="1"/>
          <dgm:chPref val="1"/>
        </dgm:presLayoutVars>
      </dgm:prSet>
      <dgm:spPr/>
    </dgm:pt>
    <dgm:pt modelId="{16E707F8-55F9-46EF-A476-8567642CC594}" type="pres">
      <dgm:prSet presAssocID="{CC587D46-AE6B-46C5-A90E-769B629F4DF4}" presName="sibTrans" presStyleCnt="0"/>
      <dgm:spPr/>
    </dgm:pt>
    <dgm:pt modelId="{EF0C4720-A85F-4AFD-AA5F-878B48BD844D}" type="pres">
      <dgm:prSet presAssocID="{31D50DE9-A0EA-47D6-A309-00F4FABB507E}" presName="compNode" presStyleCnt="0"/>
      <dgm:spPr/>
    </dgm:pt>
    <dgm:pt modelId="{E0CC6755-EF88-4F83-81DC-85F7DAD3C40F}" type="pres">
      <dgm:prSet presAssocID="{31D50DE9-A0EA-47D6-A309-00F4FABB507E}" presName="iconRect" presStyleLbl="node1" presStyleIdx="5"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B38766A1-CC52-4260-9482-F504D816BD19}" type="pres">
      <dgm:prSet presAssocID="{31D50DE9-A0EA-47D6-A309-00F4FABB507E}" presName="spaceRect" presStyleCnt="0"/>
      <dgm:spPr/>
    </dgm:pt>
    <dgm:pt modelId="{A165088D-88A3-4C2A-986E-CFBE6A15F319}" type="pres">
      <dgm:prSet presAssocID="{31D50DE9-A0EA-47D6-A309-00F4FABB507E}" presName="textRect" presStyleLbl="revTx" presStyleIdx="5" presStyleCnt="6">
        <dgm:presLayoutVars>
          <dgm:chMax val="1"/>
          <dgm:chPref val="1"/>
        </dgm:presLayoutVars>
      </dgm:prSet>
      <dgm:spPr/>
    </dgm:pt>
  </dgm:ptLst>
  <dgm:cxnLst>
    <dgm:cxn modelId="{751DB325-7667-45DA-874D-5FFF5543E8A8}" srcId="{0CC3BD19-4113-4399-A62E-290667171159}" destId="{2E872008-B49A-4354-BD14-C63D54C81927}" srcOrd="2" destOrd="0" parTransId="{CFED1DFF-AAEA-42EA-AE78-40406B178B4A}" sibTransId="{78E76D66-4FD2-409F-8E76-F85AF47ADEF1}"/>
    <dgm:cxn modelId="{A2D9C826-ED88-41FB-845C-7D199D5812C4}" type="presOf" srcId="{0CC3BD19-4113-4399-A62E-290667171159}" destId="{1D802416-E3CC-46A7-B965-1AF3A7AFEEC7}" srcOrd="0" destOrd="0" presId="urn:microsoft.com/office/officeart/2018/2/layout/IconLabelList"/>
    <dgm:cxn modelId="{7F688D2A-8E50-4F87-8699-172F2F67B4E0}" srcId="{0CC3BD19-4113-4399-A62E-290667171159}" destId="{31D50DE9-A0EA-47D6-A309-00F4FABB507E}" srcOrd="5" destOrd="0" parTransId="{66FC2848-6E4B-4DD0-8DB4-21AB63211BD7}" sibTransId="{4E93F123-2ED7-4E39-997C-25E036CF466E}"/>
    <dgm:cxn modelId="{0782113B-17D6-4E90-A385-C9337260F4CD}" type="presOf" srcId="{832835CE-F78F-4121-A1C3-1C4143D86B83}" destId="{D8ABC3ED-BFC9-424D-87C6-7A986B74F156}" srcOrd="0" destOrd="0" presId="urn:microsoft.com/office/officeart/2018/2/layout/IconLabelList"/>
    <dgm:cxn modelId="{5F07363E-6CE6-4A74-8D09-F441F2096B73}" type="presOf" srcId="{631E2AEC-2D66-4299-B806-569B505C5DF4}" destId="{DA569E94-B57C-46C5-924A-FA9E9AFA3525}" srcOrd="0" destOrd="0" presId="urn:microsoft.com/office/officeart/2018/2/layout/IconLabelList"/>
    <dgm:cxn modelId="{8A2E1671-5BFC-45E6-B845-A9F83A143D59}" srcId="{0CC3BD19-4113-4399-A62E-290667171159}" destId="{3146D9E7-0993-4E8F-87E7-532FC612C6EF}" srcOrd="1" destOrd="0" parTransId="{B2C25BD7-D114-4B85-8810-6B2CC8433A98}" sibTransId="{C7803EC2-20FD-491F-A9C1-4AA426BCFEE3}"/>
    <dgm:cxn modelId="{C3FB9D51-4E75-46F9-8C54-15EFEA6E270A}" type="presOf" srcId="{D4A9F57F-F563-49D3-919B-5E360F223886}" destId="{41C1E4A0-81F5-4CC2-8F05-73DFE4BD5B7D}" srcOrd="0" destOrd="0" presId="urn:microsoft.com/office/officeart/2018/2/layout/IconLabelList"/>
    <dgm:cxn modelId="{75862958-2426-4870-AF46-22573B7D041A}" srcId="{0CC3BD19-4113-4399-A62E-290667171159}" destId="{631E2AEC-2D66-4299-B806-569B505C5DF4}" srcOrd="0" destOrd="0" parTransId="{7FEA92BE-A691-478E-92E3-08713A8D632C}" sibTransId="{DACA1DC6-AE11-4D0C-986A-25174B4B6553}"/>
    <dgm:cxn modelId="{A82FE3BE-1CD0-48F9-9DB9-27A0F2965E93}" type="presOf" srcId="{3146D9E7-0993-4E8F-87E7-532FC612C6EF}" destId="{631E996D-FC14-48D6-81EC-7CFFF2271A26}" srcOrd="0" destOrd="0" presId="urn:microsoft.com/office/officeart/2018/2/layout/IconLabelList"/>
    <dgm:cxn modelId="{95CDD0CC-5228-4E56-A662-CB8DCCE3C9B7}" type="presOf" srcId="{2E872008-B49A-4354-BD14-C63D54C81927}" destId="{1D37285B-0037-4983-B3C1-A96992DF6911}" srcOrd="0" destOrd="0" presId="urn:microsoft.com/office/officeart/2018/2/layout/IconLabelList"/>
    <dgm:cxn modelId="{3459E8E0-FFCC-4E5B-B931-DA8BD3094D5B}" type="presOf" srcId="{31D50DE9-A0EA-47D6-A309-00F4FABB507E}" destId="{A165088D-88A3-4C2A-986E-CFBE6A15F319}" srcOrd="0" destOrd="0" presId="urn:microsoft.com/office/officeart/2018/2/layout/IconLabelList"/>
    <dgm:cxn modelId="{7DA537EF-3A43-433D-BC07-0D07572EE381}" srcId="{0CC3BD19-4113-4399-A62E-290667171159}" destId="{832835CE-F78F-4121-A1C3-1C4143D86B83}" srcOrd="3" destOrd="0" parTransId="{18901FBE-95D2-42C9-8D7D-ACF6DD05136A}" sibTransId="{D65DBA5B-E551-47C8-8908-25A0739BB010}"/>
    <dgm:cxn modelId="{AEE198F7-5BE3-413B-A3C2-9D5BE6DBCC2B}" srcId="{0CC3BD19-4113-4399-A62E-290667171159}" destId="{D4A9F57F-F563-49D3-919B-5E360F223886}" srcOrd="4" destOrd="0" parTransId="{9461ECF2-2A93-48A9-8300-75B201BE82A6}" sibTransId="{CC587D46-AE6B-46C5-A90E-769B629F4DF4}"/>
    <dgm:cxn modelId="{01FC65CA-5C0B-435E-A160-416523C99401}" type="presParOf" srcId="{1D802416-E3CC-46A7-B965-1AF3A7AFEEC7}" destId="{58734437-F175-4264-9385-1658B4604352}" srcOrd="0" destOrd="0" presId="urn:microsoft.com/office/officeart/2018/2/layout/IconLabelList"/>
    <dgm:cxn modelId="{198E8273-B0B0-4C06-9A02-EB3FF7F03B25}" type="presParOf" srcId="{58734437-F175-4264-9385-1658B4604352}" destId="{D7894D7E-A31E-4411-9FD4-3C79174612DB}" srcOrd="0" destOrd="0" presId="urn:microsoft.com/office/officeart/2018/2/layout/IconLabelList"/>
    <dgm:cxn modelId="{28213FCD-861C-4BB4-951A-A0195819777B}" type="presParOf" srcId="{58734437-F175-4264-9385-1658B4604352}" destId="{9BCA7447-BF68-4F32-8D36-DE837776B976}" srcOrd="1" destOrd="0" presId="urn:microsoft.com/office/officeart/2018/2/layout/IconLabelList"/>
    <dgm:cxn modelId="{A01D00FD-E580-482E-A2CF-FDF41C36FD90}" type="presParOf" srcId="{58734437-F175-4264-9385-1658B4604352}" destId="{DA569E94-B57C-46C5-924A-FA9E9AFA3525}" srcOrd="2" destOrd="0" presId="urn:microsoft.com/office/officeart/2018/2/layout/IconLabelList"/>
    <dgm:cxn modelId="{A9A78430-E8D3-4C1B-8B5A-F62DAF30FBF3}" type="presParOf" srcId="{1D802416-E3CC-46A7-B965-1AF3A7AFEEC7}" destId="{A5001EF0-6742-4A53-88F0-63032A6A3D9C}" srcOrd="1" destOrd="0" presId="urn:microsoft.com/office/officeart/2018/2/layout/IconLabelList"/>
    <dgm:cxn modelId="{515936F9-1168-4E14-BB19-F52AC18DBE76}" type="presParOf" srcId="{1D802416-E3CC-46A7-B965-1AF3A7AFEEC7}" destId="{11F82626-08FC-4AF5-B860-93EC470C248B}" srcOrd="2" destOrd="0" presId="urn:microsoft.com/office/officeart/2018/2/layout/IconLabelList"/>
    <dgm:cxn modelId="{9DBDCB40-3F92-4A31-B63B-5FFEAD587911}" type="presParOf" srcId="{11F82626-08FC-4AF5-B860-93EC470C248B}" destId="{4FE04C40-9200-496F-AE87-D63F9E2D8935}" srcOrd="0" destOrd="0" presId="urn:microsoft.com/office/officeart/2018/2/layout/IconLabelList"/>
    <dgm:cxn modelId="{C90ED82C-26B1-422E-B7D8-2C10D34140E8}" type="presParOf" srcId="{11F82626-08FC-4AF5-B860-93EC470C248B}" destId="{D6FAB4EC-83A2-482B-A0B3-635C4EADD090}" srcOrd="1" destOrd="0" presId="urn:microsoft.com/office/officeart/2018/2/layout/IconLabelList"/>
    <dgm:cxn modelId="{BFB62BC3-E582-43EE-9DC2-92A1DEE37BDD}" type="presParOf" srcId="{11F82626-08FC-4AF5-B860-93EC470C248B}" destId="{631E996D-FC14-48D6-81EC-7CFFF2271A26}" srcOrd="2" destOrd="0" presId="urn:microsoft.com/office/officeart/2018/2/layout/IconLabelList"/>
    <dgm:cxn modelId="{879BD05A-3B2D-4241-90D1-B814594854E1}" type="presParOf" srcId="{1D802416-E3CC-46A7-B965-1AF3A7AFEEC7}" destId="{55DBFF97-6046-4F3B-91FB-A22DDF2F1C79}" srcOrd="3" destOrd="0" presId="urn:microsoft.com/office/officeart/2018/2/layout/IconLabelList"/>
    <dgm:cxn modelId="{D461A720-B1E6-4048-822F-08862F6013A0}" type="presParOf" srcId="{1D802416-E3CC-46A7-B965-1AF3A7AFEEC7}" destId="{E9622568-BEE0-492F-916D-39A51C2F8C73}" srcOrd="4" destOrd="0" presId="urn:microsoft.com/office/officeart/2018/2/layout/IconLabelList"/>
    <dgm:cxn modelId="{0ACD4CA8-157E-4747-A3A5-BEF846A3DA10}" type="presParOf" srcId="{E9622568-BEE0-492F-916D-39A51C2F8C73}" destId="{F28A2032-47D1-4EEC-BAB9-0DC4EEEF20B0}" srcOrd="0" destOrd="0" presId="urn:microsoft.com/office/officeart/2018/2/layout/IconLabelList"/>
    <dgm:cxn modelId="{70CB92C3-DF4A-4FC9-99F2-D52E14686A11}" type="presParOf" srcId="{E9622568-BEE0-492F-916D-39A51C2F8C73}" destId="{3F5E5C75-D889-4743-AD80-58605BFCE70C}" srcOrd="1" destOrd="0" presId="urn:microsoft.com/office/officeart/2018/2/layout/IconLabelList"/>
    <dgm:cxn modelId="{D2140314-BD83-4202-85ED-692D08FD8100}" type="presParOf" srcId="{E9622568-BEE0-492F-916D-39A51C2F8C73}" destId="{1D37285B-0037-4983-B3C1-A96992DF6911}" srcOrd="2" destOrd="0" presId="urn:microsoft.com/office/officeart/2018/2/layout/IconLabelList"/>
    <dgm:cxn modelId="{360BD281-8E43-4B89-9DEC-4A22783011B2}" type="presParOf" srcId="{1D802416-E3CC-46A7-B965-1AF3A7AFEEC7}" destId="{BEA57B87-CCA6-4975-9D6A-567B0D4536FE}" srcOrd="5" destOrd="0" presId="urn:microsoft.com/office/officeart/2018/2/layout/IconLabelList"/>
    <dgm:cxn modelId="{90E93FBF-2345-4E26-B5CA-127B585551D6}" type="presParOf" srcId="{1D802416-E3CC-46A7-B965-1AF3A7AFEEC7}" destId="{DBF222BF-9987-4F53-B63F-927D433186C9}" srcOrd="6" destOrd="0" presId="urn:microsoft.com/office/officeart/2018/2/layout/IconLabelList"/>
    <dgm:cxn modelId="{DB92234C-CD46-4538-85F0-EAA7467B46F5}" type="presParOf" srcId="{DBF222BF-9987-4F53-B63F-927D433186C9}" destId="{827625D4-FEBE-4451-B075-2768700554AB}" srcOrd="0" destOrd="0" presId="urn:microsoft.com/office/officeart/2018/2/layout/IconLabelList"/>
    <dgm:cxn modelId="{01534DA4-3783-4F60-A54F-A96F8EA742FC}" type="presParOf" srcId="{DBF222BF-9987-4F53-B63F-927D433186C9}" destId="{68BF34CD-9D7A-4D86-ACD8-5E3298618D54}" srcOrd="1" destOrd="0" presId="urn:microsoft.com/office/officeart/2018/2/layout/IconLabelList"/>
    <dgm:cxn modelId="{82E625CC-787B-4CB9-82A9-03E7288950B8}" type="presParOf" srcId="{DBF222BF-9987-4F53-B63F-927D433186C9}" destId="{D8ABC3ED-BFC9-424D-87C6-7A986B74F156}" srcOrd="2" destOrd="0" presId="urn:microsoft.com/office/officeart/2018/2/layout/IconLabelList"/>
    <dgm:cxn modelId="{DF8F686B-FF92-4C3C-A308-3C9C30F49061}" type="presParOf" srcId="{1D802416-E3CC-46A7-B965-1AF3A7AFEEC7}" destId="{A4338F79-4996-47A0-92F3-F5FA0CF370D3}" srcOrd="7" destOrd="0" presId="urn:microsoft.com/office/officeart/2018/2/layout/IconLabelList"/>
    <dgm:cxn modelId="{262A9034-2ACC-436D-B252-9AF5D7B49B54}" type="presParOf" srcId="{1D802416-E3CC-46A7-B965-1AF3A7AFEEC7}" destId="{3BD0AEF1-79F1-4749-8C10-78FF0154A0EF}" srcOrd="8" destOrd="0" presId="urn:microsoft.com/office/officeart/2018/2/layout/IconLabelList"/>
    <dgm:cxn modelId="{D17F75EF-3BB8-47AC-B9DD-E8E8CB3148C5}" type="presParOf" srcId="{3BD0AEF1-79F1-4749-8C10-78FF0154A0EF}" destId="{D5ECD428-9484-4C47-B829-1B54451CD115}" srcOrd="0" destOrd="0" presId="urn:microsoft.com/office/officeart/2018/2/layout/IconLabelList"/>
    <dgm:cxn modelId="{33C54A5B-855F-49D4-999B-506B55506D3D}" type="presParOf" srcId="{3BD0AEF1-79F1-4749-8C10-78FF0154A0EF}" destId="{D0526EEA-36B0-43AD-8669-9EBD0A3159AA}" srcOrd="1" destOrd="0" presId="urn:microsoft.com/office/officeart/2018/2/layout/IconLabelList"/>
    <dgm:cxn modelId="{12AB94CA-E3E6-4B31-A641-DF7EE9DE0FC3}" type="presParOf" srcId="{3BD0AEF1-79F1-4749-8C10-78FF0154A0EF}" destId="{41C1E4A0-81F5-4CC2-8F05-73DFE4BD5B7D}" srcOrd="2" destOrd="0" presId="urn:microsoft.com/office/officeart/2018/2/layout/IconLabelList"/>
    <dgm:cxn modelId="{14C92F30-0234-48A1-A14A-75C15D4F90BE}" type="presParOf" srcId="{1D802416-E3CC-46A7-B965-1AF3A7AFEEC7}" destId="{16E707F8-55F9-46EF-A476-8567642CC594}" srcOrd="9" destOrd="0" presId="urn:microsoft.com/office/officeart/2018/2/layout/IconLabelList"/>
    <dgm:cxn modelId="{B52C21F3-E073-4407-9F1C-DB99E460FABB}" type="presParOf" srcId="{1D802416-E3CC-46A7-B965-1AF3A7AFEEC7}" destId="{EF0C4720-A85F-4AFD-AA5F-878B48BD844D}" srcOrd="10" destOrd="0" presId="urn:microsoft.com/office/officeart/2018/2/layout/IconLabelList"/>
    <dgm:cxn modelId="{5C28492B-7DD2-447E-97E0-1C24EB80607C}" type="presParOf" srcId="{EF0C4720-A85F-4AFD-AA5F-878B48BD844D}" destId="{E0CC6755-EF88-4F83-81DC-85F7DAD3C40F}" srcOrd="0" destOrd="0" presId="urn:microsoft.com/office/officeart/2018/2/layout/IconLabelList"/>
    <dgm:cxn modelId="{C27AEAC3-80A8-43FF-8426-49550613F3C0}" type="presParOf" srcId="{EF0C4720-A85F-4AFD-AA5F-878B48BD844D}" destId="{B38766A1-CC52-4260-9482-F504D816BD19}" srcOrd="1" destOrd="0" presId="urn:microsoft.com/office/officeart/2018/2/layout/IconLabelList"/>
    <dgm:cxn modelId="{34444D99-151E-4D51-9ADD-D9E335A12BCA}" type="presParOf" srcId="{EF0C4720-A85F-4AFD-AA5F-878B48BD844D}" destId="{A165088D-88A3-4C2A-986E-CFBE6A15F31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818EA0-F413-4E33-818D-73449D19BE04}" type="doc">
      <dgm:prSet loTypeId="urn:microsoft.com/office/officeart/2005/8/layout/vProcess5" loCatId="process" qsTypeId="urn:microsoft.com/office/officeart/2005/8/quickstyle/simple4" qsCatId="simple" csTypeId="urn:microsoft.com/office/officeart/2005/8/colors/colorful2" csCatId="colorful" phldr="1"/>
      <dgm:spPr/>
      <dgm:t>
        <a:bodyPr/>
        <a:lstStyle/>
        <a:p>
          <a:endParaRPr lang="en-US"/>
        </a:p>
      </dgm:t>
    </dgm:pt>
    <dgm:pt modelId="{AC4CE6FB-70C8-4491-8321-2FBCBF00BC28}">
      <dgm:prSet phldrT="[Text]"/>
      <dgm:spPr/>
      <dgm:t>
        <a:bodyPr/>
        <a:lstStyle/>
        <a:p>
          <a:r>
            <a:rPr lang="en-US" dirty="0"/>
            <a:t>Remove </a:t>
          </a:r>
          <a:r>
            <a:rPr lang="en-US" dirty="0" err="1"/>
            <a:t>NaNs</a:t>
          </a:r>
          <a:r>
            <a:rPr lang="en-US" dirty="0"/>
            <a:t> using </a:t>
          </a:r>
          <a:r>
            <a:rPr lang="en-US" b="1" dirty="0" err="1"/>
            <a:t>df.dropna</a:t>
          </a:r>
          <a:r>
            <a:rPr lang="en-US" b="1" dirty="0"/>
            <a:t>()</a:t>
          </a:r>
        </a:p>
      </dgm:t>
    </dgm:pt>
    <dgm:pt modelId="{00CD0B78-BEB0-4023-9A75-16EC593C6924}" type="parTrans" cxnId="{E904564B-B800-45F4-93F1-EFC84BD3360F}">
      <dgm:prSet/>
      <dgm:spPr/>
      <dgm:t>
        <a:bodyPr/>
        <a:lstStyle/>
        <a:p>
          <a:endParaRPr lang="en-US"/>
        </a:p>
      </dgm:t>
    </dgm:pt>
    <dgm:pt modelId="{D33DC5E6-7F08-4159-B3A0-EB98667A9C29}" type="sibTrans" cxnId="{E904564B-B800-45F4-93F1-EFC84BD3360F}">
      <dgm:prSet/>
      <dgm:spPr/>
      <dgm:t>
        <a:bodyPr/>
        <a:lstStyle/>
        <a:p>
          <a:endParaRPr lang="en-US"/>
        </a:p>
      </dgm:t>
    </dgm:pt>
    <dgm:pt modelId="{5ED0232F-09CB-49B9-8BE7-7221B40E1AD1}">
      <dgm:prSet phldrT="[Text]"/>
      <dgm:spPr/>
      <dgm:t>
        <a:bodyPr/>
        <a:lstStyle/>
        <a:p>
          <a:r>
            <a:rPr lang="en-US" dirty="0"/>
            <a:t>Drop duplicates on each data frame using </a:t>
          </a:r>
          <a:r>
            <a:rPr lang="en-US" b="1" dirty="0" err="1"/>
            <a:t>df.drop_duplicates</a:t>
          </a:r>
          <a:r>
            <a:rPr lang="en-US" b="1" dirty="0"/>
            <a:t>()</a:t>
          </a:r>
        </a:p>
      </dgm:t>
    </dgm:pt>
    <dgm:pt modelId="{E20C9F67-5C14-4E0D-8455-5F4B1E6DC984}" type="parTrans" cxnId="{A8318EE2-956A-42D1-AE35-BFFE32D7D8C8}">
      <dgm:prSet/>
      <dgm:spPr/>
      <dgm:t>
        <a:bodyPr/>
        <a:lstStyle/>
        <a:p>
          <a:endParaRPr lang="en-US"/>
        </a:p>
      </dgm:t>
    </dgm:pt>
    <dgm:pt modelId="{7C11E6D2-71EB-4CC4-8A61-8A80A17A58BF}" type="sibTrans" cxnId="{A8318EE2-956A-42D1-AE35-BFFE32D7D8C8}">
      <dgm:prSet/>
      <dgm:spPr/>
      <dgm:t>
        <a:bodyPr/>
        <a:lstStyle/>
        <a:p>
          <a:endParaRPr lang="en-US"/>
        </a:p>
      </dgm:t>
    </dgm:pt>
    <dgm:pt modelId="{9992C61E-F1C7-41D3-98BF-06185100DFBC}">
      <dgm:prSet phldrT="[Text]"/>
      <dgm:spPr/>
      <dgm:t>
        <a:bodyPr/>
        <a:lstStyle/>
        <a:p>
          <a:r>
            <a:rPr lang="en-US" dirty="0"/>
            <a:t>Final Merge using </a:t>
          </a:r>
          <a:r>
            <a:rPr lang="en-US" b="1" dirty="0" err="1"/>
            <a:t>pd.merge</a:t>
          </a:r>
          <a:r>
            <a:rPr lang="en-US" b="1" dirty="0"/>
            <a:t>()</a:t>
          </a:r>
        </a:p>
      </dgm:t>
    </dgm:pt>
    <dgm:pt modelId="{59C218A9-F55A-4765-8FC9-CB49EB9A1277}" type="parTrans" cxnId="{5B8805AA-A823-4DE8-A223-4BF3DDFB749A}">
      <dgm:prSet/>
      <dgm:spPr/>
      <dgm:t>
        <a:bodyPr/>
        <a:lstStyle/>
        <a:p>
          <a:endParaRPr lang="en-US"/>
        </a:p>
      </dgm:t>
    </dgm:pt>
    <dgm:pt modelId="{74984F71-124F-417E-8EBF-022E915DEB1F}" type="sibTrans" cxnId="{5B8805AA-A823-4DE8-A223-4BF3DDFB749A}">
      <dgm:prSet/>
      <dgm:spPr/>
      <dgm:t>
        <a:bodyPr/>
        <a:lstStyle/>
        <a:p>
          <a:endParaRPr lang="en-US"/>
        </a:p>
      </dgm:t>
    </dgm:pt>
    <dgm:pt modelId="{6855BB42-FDC7-47C6-B98A-AFE73A684E55}">
      <dgm:prSet phldrT="[Text]"/>
      <dgm:spPr/>
      <dgm:t>
        <a:bodyPr/>
        <a:lstStyle/>
        <a:p>
          <a:r>
            <a:rPr lang="en-US" b="1" dirty="0"/>
            <a:t>Used </a:t>
          </a:r>
          <a:r>
            <a:rPr lang="en-US" b="1" dirty="0" err="1"/>
            <a:t>pd.DataFrame</a:t>
          </a:r>
          <a:r>
            <a:rPr lang="en-US" b="1" dirty="0"/>
            <a:t> </a:t>
          </a:r>
          <a:r>
            <a:rPr lang="en-US" b="0" dirty="0"/>
            <a:t>to focus on key columns</a:t>
          </a:r>
          <a:endParaRPr lang="en-US" b="1" dirty="0"/>
        </a:p>
      </dgm:t>
    </dgm:pt>
    <dgm:pt modelId="{553496C1-B027-4232-9B08-8CBCF3A0D099}" type="parTrans" cxnId="{AD62D0CF-B396-4BA1-A528-69E9FDFCA95B}">
      <dgm:prSet/>
      <dgm:spPr/>
      <dgm:t>
        <a:bodyPr/>
        <a:lstStyle/>
        <a:p>
          <a:endParaRPr lang="en-US"/>
        </a:p>
      </dgm:t>
    </dgm:pt>
    <dgm:pt modelId="{48E4E0D7-21EB-499E-BD32-B865EF94C6BD}" type="sibTrans" cxnId="{AD62D0CF-B396-4BA1-A528-69E9FDFCA95B}">
      <dgm:prSet/>
      <dgm:spPr/>
      <dgm:t>
        <a:bodyPr/>
        <a:lstStyle/>
        <a:p>
          <a:endParaRPr lang="en-US"/>
        </a:p>
      </dgm:t>
    </dgm:pt>
    <dgm:pt modelId="{8A586985-3092-499C-8345-A4F27C750FB6}">
      <dgm:prSet phldrT="[Text]"/>
      <dgm:spPr/>
      <dgm:t>
        <a:bodyPr/>
        <a:lstStyle/>
        <a:p>
          <a:r>
            <a:rPr lang="en-US" b="1" dirty="0"/>
            <a:t>Check for null values using </a:t>
          </a:r>
          <a:r>
            <a:rPr lang="en-US" b="1" dirty="0" err="1"/>
            <a:t>df.isnull</a:t>
          </a:r>
          <a:r>
            <a:rPr lang="en-US" b="1" dirty="0"/>
            <a:t>().sum()</a:t>
          </a:r>
        </a:p>
      </dgm:t>
    </dgm:pt>
    <dgm:pt modelId="{C0C522C5-F9DA-4B40-8AE3-0372391EC54A}" type="parTrans" cxnId="{6DEC422C-47EC-41B4-8698-8899A1FB2743}">
      <dgm:prSet/>
      <dgm:spPr/>
      <dgm:t>
        <a:bodyPr/>
        <a:lstStyle/>
        <a:p>
          <a:endParaRPr lang="en-US"/>
        </a:p>
      </dgm:t>
    </dgm:pt>
    <dgm:pt modelId="{EB3E6676-1E7A-44B6-8E8A-BC2C48E096AF}" type="sibTrans" cxnId="{6DEC422C-47EC-41B4-8698-8899A1FB2743}">
      <dgm:prSet/>
      <dgm:spPr/>
      <dgm:t>
        <a:bodyPr/>
        <a:lstStyle/>
        <a:p>
          <a:endParaRPr lang="en-US"/>
        </a:p>
      </dgm:t>
    </dgm:pt>
    <dgm:pt modelId="{611DE66F-30DB-4742-A9D9-CB14C455611F}" type="pres">
      <dgm:prSet presAssocID="{62818EA0-F413-4E33-818D-73449D19BE04}" presName="outerComposite" presStyleCnt="0">
        <dgm:presLayoutVars>
          <dgm:chMax val="5"/>
          <dgm:dir/>
          <dgm:resizeHandles val="exact"/>
        </dgm:presLayoutVars>
      </dgm:prSet>
      <dgm:spPr/>
    </dgm:pt>
    <dgm:pt modelId="{C6092A51-8686-4BD6-B191-4A66B20C7D80}" type="pres">
      <dgm:prSet presAssocID="{62818EA0-F413-4E33-818D-73449D19BE04}" presName="dummyMaxCanvas" presStyleCnt="0">
        <dgm:presLayoutVars/>
      </dgm:prSet>
      <dgm:spPr/>
    </dgm:pt>
    <dgm:pt modelId="{D7FF73A8-73B3-427D-851E-86CBAE494BC6}" type="pres">
      <dgm:prSet presAssocID="{62818EA0-F413-4E33-818D-73449D19BE04}" presName="FiveNodes_1" presStyleLbl="node1" presStyleIdx="0" presStyleCnt="5">
        <dgm:presLayoutVars>
          <dgm:bulletEnabled val="1"/>
        </dgm:presLayoutVars>
      </dgm:prSet>
      <dgm:spPr/>
    </dgm:pt>
    <dgm:pt modelId="{86F6499A-909B-42F5-8ADE-64486F173736}" type="pres">
      <dgm:prSet presAssocID="{62818EA0-F413-4E33-818D-73449D19BE04}" presName="FiveNodes_2" presStyleLbl="node1" presStyleIdx="1" presStyleCnt="5">
        <dgm:presLayoutVars>
          <dgm:bulletEnabled val="1"/>
        </dgm:presLayoutVars>
      </dgm:prSet>
      <dgm:spPr/>
    </dgm:pt>
    <dgm:pt modelId="{C68A9B51-D397-46DC-951C-9EC66FC5FBDB}" type="pres">
      <dgm:prSet presAssocID="{62818EA0-F413-4E33-818D-73449D19BE04}" presName="FiveNodes_3" presStyleLbl="node1" presStyleIdx="2" presStyleCnt="5">
        <dgm:presLayoutVars>
          <dgm:bulletEnabled val="1"/>
        </dgm:presLayoutVars>
      </dgm:prSet>
      <dgm:spPr/>
    </dgm:pt>
    <dgm:pt modelId="{2977228F-972C-4D24-8F72-DD7623F2CBB7}" type="pres">
      <dgm:prSet presAssocID="{62818EA0-F413-4E33-818D-73449D19BE04}" presName="FiveNodes_4" presStyleLbl="node1" presStyleIdx="3" presStyleCnt="5">
        <dgm:presLayoutVars>
          <dgm:bulletEnabled val="1"/>
        </dgm:presLayoutVars>
      </dgm:prSet>
      <dgm:spPr/>
    </dgm:pt>
    <dgm:pt modelId="{F2A14DAF-AA53-4843-833A-004357BBA022}" type="pres">
      <dgm:prSet presAssocID="{62818EA0-F413-4E33-818D-73449D19BE04}" presName="FiveNodes_5" presStyleLbl="node1" presStyleIdx="4" presStyleCnt="5">
        <dgm:presLayoutVars>
          <dgm:bulletEnabled val="1"/>
        </dgm:presLayoutVars>
      </dgm:prSet>
      <dgm:spPr/>
    </dgm:pt>
    <dgm:pt modelId="{2D4C8193-BC34-47DB-90FB-5A9F72FAC47A}" type="pres">
      <dgm:prSet presAssocID="{62818EA0-F413-4E33-818D-73449D19BE04}" presName="FiveConn_1-2" presStyleLbl="fgAccFollowNode1" presStyleIdx="0" presStyleCnt="4">
        <dgm:presLayoutVars>
          <dgm:bulletEnabled val="1"/>
        </dgm:presLayoutVars>
      </dgm:prSet>
      <dgm:spPr/>
    </dgm:pt>
    <dgm:pt modelId="{788DF53A-A31C-4847-8A5E-B73D82A5A59E}" type="pres">
      <dgm:prSet presAssocID="{62818EA0-F413-4E33-818D-73449D19BE04}" presName="FiveConn_2-3" presStyleLbl="fgAccFollowNode1" presStyleIdx="1" presStyleCnt="4">
        <dgm:presLayoutVars>
          <dgm:bulletEnabled val="1"/>
        </dgm:presLayoutVars>
      </dgm:prSet>
      <dgm:spPr/>
    </dgm:pt>
    <dgm:pt modelId="{209D377E-C9F9-4D80-B8C8-A9AB98C64457}" type="pres">
      <dgm:prSet presAssocID="{62818EA0-F413-4E33-818D-73449D19BE04}" presName="FiveConn_3-4" presStyleLbl="fgAccFollowNode1" presStyleIdx="2" presStyleCnt="4">
        <dgm:presLayoutVars>
          <dgm:bulletEnabled val="1"/>
        </dgm:presLayoutVars>
      </dgm:prSet>
      <dgm:spPr/>
    </dgm:pt>
    <dgm:pt modelId="{1CE3FA9C-364B-4FB3-B3E1-490398461368}" type="pres">
      <dgm:prSet presAssocID="{62818EA0-F413-4E33-818D-73449D19BE04}" presName="FiveConn_4-5" presStyleLbl="fgAccFollowNode1" presStyleIdx="3" presStyleCnt="4">
        <dgm:presLayoutVars>
          <dgm:bulletEnabled val="1"/>
        </dgm:presLayoutVars>
      </dgm:prSet>
      <dgm:spPr/>
    </dgm:pt>
    <dgm:pt modelId="{BDE4450E-AD34-4F29-AC92-4E8F7500DCC7}" type="pres">
      <dgm:prSet presAssocID="{62818EA0-F413-4E33-818D-73449D19BE04}" presName="FiveNodes_1_text" presStyleLbl="node1" presStyleIdx="4" presStyleCnt="5">
        <dgm:presLayoutVars>
          <dgm:bulletEnabled val="1"/>
        </dgm:presLayoutVars>
      </dgm:prSet>
      <dgm:spPr/>
    </dgm:pt>
    <dgm:pt modelId="{BA4F6412-6079-4A55-BB7B-CF9A50E04D6D}" type="pres">
      <dgm:prSet presAssocID="{62818EA0-F413-4E33-818D-73449D19BE04}" presName="FiveNodes_2_text" presStyleLbl="node1" presStyleIdx="4" presStyleCnt="5">
        <dgm:presLayoutVars>
          <dgm:bulletEnabled val="1"/>
        </dgm:presLayoutVars>
      </dgm:prSet>
      <dgm:spPr/>
    </dgm:pt>
    <dgm:pt modelId="{EED8642B-9BB6-42AF-897B-0638E57FA21D}" type="pres">
      <dgm:prSet presAssocID="{62818EA0-F413-4E33-818D-73449D19BE04}" presName="FiveNodes_3_text" presStyleLbl="node1" presStyleIdx="4" presStyleCnt="5">
        <dgm:presLayoutVars>
          <dgm:bulletEnabled val="1"/>
        </dgm:presLayoutVars>
      </dgm:prSet>
      <dgm:spPr/>
    </dgm:pt>
    <dgm:pt modelId="{21A3AB51-D912-4DFA-B998-760D917A85FB}" type="pres">
      <dgm:prSet presAssocID="{62818EA0-F413-4E33-818D-73449D19BE04}" presName="FiveNodes_4_text" presStyleLbl="node1" presStyleIdx="4" presStyleCnt="5">
        <dgm:presLayoutVars>
          <dgm:bulletEnabled val="1"/>
        </dgm:presLayoutVars>
      </dgm:prSet>
      <dgm:spPr/>
    </dgm:pt>
    <dgm:pt modelId="{83FDEC9D-5D36-426A-96ED-50ABE055E0F3}" type="pres">
      <dgm:prSet presAssocID="{62818EA0-F413-4E33-818D-73449D19BE04}" presName="FiveNodes_5_text" presStyleLbl="node1" presStyleIdx="4" presStyleCnt="5">
        <dgm:presLayoutVars>
          <dgm:bulletEnabled val="1"/>
        </dgm:presLayoutVars>
      </dgm:prSet>
      <dgm:spPr/>
    </dgm:pt>
  </dgm:ptLst>
  <dgm:cxnLst>
    <dgm:cxn modelId="{DEA5BF04-8A00-4984-B157-ECD2BCD10BC1}" type="presOf" srcId="{62818EA0-F413-4E33-818D-73449D19BE04}" destId="{611DE66F-30DB-4742-A9D9-CB14C455611F}" srcOrd="0" destOrd="0" presId="urn:microsoft.com/office/officeart/2005/8/layout/vProcess5"/>
    <dgm:cxn modelId="{F487FC0C-430B-4F78-AB27-48FE11E92712}" type="presOf" srcId="{5ED0232F-09CB-49B9-8BE7-7221B40E1AD1}" destId="{21A3AB51-D912-4DFA-B998-760D917A85FB}" srcOrd="1" destOrd="0" presId="urn:microsoft.com/office/officeart/2005/8/layout/vProcess5"/>
    <dgm:cxn modelId="{47501D0D-AAB7-4697-B0F3-52A87C8BF643}" type="presOf" srcId="{48E4E0D7-21EB-499E-BD32-B865EF94C6BD}" destId="{2D4C8193-BC34-47DB-90FB-5A9F72FAC47A}" srcOrd="0" destOrd="0" presId="urn:microsoft.com/office/officeart/2005/8/layout/vProcess5"/>
    <dgm:cxn modelId="{3AB5D70D-0F78-41B1-A8CF-4BE4E231C0D6}" type="presOf" srcId="{6855BB42-FDC7-47C6-B98A-AFE73A684E55}" destId="{D7FF73A8-73B3-427D-851E-86CBAE494BC6}" srcOrd="0" destOrd="0" presId="urn:microsoft.com/office/officeart/2005/8/layout/vProcess5"/>
    <dgm:cxn modelId="{0FDA3324-9ADF-4AA6-8ECB-DAC5FBAA4131}" type="presOf" srcId="{9992C61E-F1C7-41D3-98BF-06185100DFBC}" destId="{83FDEC9D-5D36-426A-96ED-50ABE055E0F3}" srcOrd="1" destOrd="0" presId="urn:microsoft.com/office/officeart/2005/8/layout/vProcess5"/>
    <dgm:cxn modelId="{E95B1526-E021-4123-9617-5643C2FADC2A}" type="presOf" srcId="{6855BB42-FDC7-47C6-B98A-AFE73A684E55}" destId="{BDE4450E-AD34-4F29-AC92-4E8F7500DCC7}" srcOrd="1" destOrd="0" presId="urn:microsoft.com/office/officeart/2005/8/layout/vProcess5"/>
    <dgm:cxn modelId="{6DEC422C-47EC-41B4-8698-8899A1FB2743}" srcId="{62818EA0-F413-4E33-818D-73449D19BE04}" destId="{8A586985-3092-499C-8345-A4F27C750FB6}" srcOrd="1" destOrd="0" parTransId="{C0C522C5-F9DA-4B40-8AE3-0372391EC54A}" sibTransId="{EB3E6676-1E7A-44B6-8E8A-BC2C48E096AF}"/>
    <dgm:cxn modelId="{C8FEF760-D840-4344-BC6C-7EC9BE2590B4}" type="presOf" srcId="{EB3E6676-1E7A-44B6-8E8A-BC2C48E096AF}" destId="{788DF53A-A31C-4847-8A5E-B73D82A5A59E}" srcOrd="0" destOrd="0" presId="urn:microsoft.com/office/officeart/2005/8/layout/vProcess5"/>
    <dgm:cxn modelId="{CFF61142-724F-40E9-ADF2-5E6B7E2C85BF}" type="presOf" srcId="{7C11E6D2-71EB-4CC4-8A61-8A80A17A58BF}" destId="{1CE3FA9C-364B-4FB3-B3E1-490398461368}" srcOrd="0" destOrd="0" presId="urn:microsoft.com/office/officeart/2005/8/layout/vProcess5"/>
    <dgm:cxn modelId="{E904564B-B800-45F4-93F1-EFC84BD3360F}" srcId="{62818EA0-F413-4E33-818D-73449D19BE04}" destId="{AC4CE6FB-70C8-4491-8321-2FBCBF00BC28}" srcOrd="2" destOrd="0" parTransId="{00CD0B78-BEB0-4023-9A75-16EC593C6924}" sibTransId="{D33DC5E6-7F08-4159-B3A0-EB98667A9C29}"/>
    <dgm:cxn modelId="{84F98958-03A3-4822-9393-867DFBCD8CDE}" type="presOf" srcId="{5ED0232F-09CB-49B9-8BE7-7221B40E1AD1}" destId="{2977228F-972C-4D24-8F72-DD7623F2CBB7}" srcOrd="0" destOrd="0" presId="urn:microsoft.com/office/officeart/2005/8/layout/vProcess5"/>
    <dgm:cxn modelId="{C459A77C-5AAC-42EA-A9C0-ED41B021323E}" type="presOf" srcId="{AC4CE6FB-70C8-4491-8321-2FBCBF00BC28}" destId="{C68A9B51-D397-46DC-951C-9EC66FC5FBDB}" srcOrd="0" destOrd="0" presId="urn:microsoft.com/office/officeart/2005/8/layout/vProcess5"/>
    <dgm:cxn modelId="{579C3583-DB55-48AB-8E24-E4617ABA3F3C}" type="presOf" srcId="{D33DC5E6-7F08-4159-B3A0-EB98667A9C29}" destId="{209D377E-C9F9-4D80-B8C8-A9AB98C64457}" srcOrd="0" destOrd="0" presId="urn:microsoft.com/office/officeart/2005/8/layout/vProcess5"/>
    <dgm:cxn modelId="{193F1184-7169-4002-A6EB-C19AD463D203}" type="presOf" srcId="{8A586985-3092-499C-8345-A4F27C750FB6}" destId="{BA4F6412-6079-4A55-BB7B-CF9A50E04D6D}" srcOrd="1" destOrd="0" presId="urn:microsoft.com/office/officeart/2005/8/layout/vProcess5"/>
    <dgm:cxn modelId="{5B8805AA-A823-4DE8-A223-4BF3DDFB749A}" srcId="{62818EA0-F413-4E33-818D-73449D19BE04}" destId="{9992C61E-F1C7-41D3-98BF-06185100DFBC}" srcOrd="4" destOrd="0" parTransId="{59C218A9-F55A-4765-8FC9-CB49EB9A1277}" sibTransId="{74984F71-124F-417E-8EBF-022E915DEB1F}"/>
    <dgm:cxn modelId="{6257C3B4-4F9B-4255-9B42-5E30980831FA}" type="presOf" srcId="{AC4CE6FB-70C8-4491-8321-2FBCBF00BC28}" destId="{EED8642B-9BB6-42AF-897B-0638E57FA21D}" srcOrd="1" destOrd="0" presId="urn:microsoft.com/office/officeart/2005/8/layout/vProcess5"/>
    <dgm:cxn modelId="{AD62D0CF-B396-4BA1-A528-69E9FDFCA95B}" srcId="{62818EA0-F413-4E33-818D-73449D19BE04}" destId="{6855BB42-FDC7-47C6-B98A-AFE73A684E55}" srcOrd="0" destOrd="0" parTransId="{553496C1-B027-4232-9B08-8CBCF3A0D099}" sibTransId="{48E4E0D7-21EB-499E-BD32-B865EF94C6BD}"/>
    <dgm:cxn modelId="{7DA52BD4-CCAF-4275-879B-532C3F140B60}" type="presOf" srcId="{9992C61E-F1C7-41D3-98BF-06185100DFBC}" destId="{F2A14DAF-AA53-4843-833A-004357BBA022}" srcOrd="0" destOrd="0" presId="urn:microsoft.com/office/officeart/2005/8/layout/vProcess5"/>
    <dgm:cxn modelId="{A8318EE2-956A-42D1-AE35-BFFE32D7D8C8}" srcId="{62818EA0-F413-4E33-818D-73449D19BE04}" destId="{5ED0232F-09CB-49B9-8BE7-7221B40E1AD1}" srcOrd="3" destOrd="0" parTransId="{E20C9F67-5C14-4E0D-8455-5F4B1E6DC984}" sibTransId="{7C11E6D2-71EB-4CC4-8A61-8A80A17A58BF}"/>
    <dgm:cxn modelId="{F96065E6-6009-43C1-A20A-5EC7CEFD8E06}" type="presOf" srcId="{8A586985-3092-499C-8345-A4F27C750FB6}" destId="{86F6499A-909B-42F5-8ADE-64486F173736}" srcOrd="0" destOrd="0" presId="urn:microsoft.com/office/officeart/2005/8/layout/vProcess5"/>
    <dgm:cxn modelId="{BA2107ED-92BA-4995-B95B-A29D3C67B677}" type="presParOf" srcId="{611DE66F-30DB-4742-A9D9-CB14C455611F}" destId="{C6092A51-8686-4BD6-B191-4A66B20C7D80}" srcOrd="0" destOrd="0" presId="urn:microsoft.com/office/officeart/2005/8/layout/vProcess5"/>
    <dgm:cxn modelId="{86E87F75-B885-466F-B880-AD5BB0E457FE}" type="presParOf" srcId="{611DE66F-30DB-4742-A9D9-CB14C455611F}" destId="{D7FF73A8-73B3-427D-851E-86CBAE494BC6}" srcOrd="1" destOrd="0" presId="urn:microsoft.com/office/officeart/2005/8/layout/vProcess5"/>
    <dgm:cxn modelId="{1E3F11AC-C96C-4D26-BD9B-B43443FDDAC5}" type="presParOf" srcId="{611DE66F-30DB-4742-A9D9-CB14C455611F}" destId="{86F6499A-909B-42F5-8ADE-64486F173736}" srcOrd="2" destOrd="0" presId="urn:microsoft.com/office/officeart/2005/8/layout/vProcess5"/>
    <dgm:cxn modelId="{C5498CF2-A372-4802-9000-6FC4C19E03A8}" type="presParOf" srcId="{611DE66F-30DB-4742-A9D9-CB14C455611F}" destId="{C68A9B51-D397-46DC-951C-9EC66FC5FBDB}" srcOrd="3" destOrd="0" presId="urn:microsoft.com/office/officeart/2005/8/layout/vProcess5"/>
    <dgm:cxn modelId="{82C7B383-978A-406E-B1EE-59ECD2F3F7EA}" type="presParOf" srcId="{611DE66F-30DB-4742-A9D9-CB14C455611F}" destId="{2977228F-972C-4D24-8F72-DD7623F2CBB7}" srcOrd="4" destOrd="0" presId="urn:microsoft.com/office/officeart/2005/8/layout/vProcess5"/>
    <dgm:cxn modelId="{0ABD02E5-423A-4324-9EBF-A2EB72221A98}" type="presParOf" srcId="{611DE66F-30DB-4742-A9D9-CB14C455611F}" destId="{F2A14DAF-AA53-4843-833A-004357BBA022}" srcOrd="5" destOrd="0" presId="urn:microsoft.com/office/officeart/2005/8/layout/vProcess5"/>
    <dgm:cxn modelId="{0119BF5E-FAB7-44BD-B738-649AC0A6D76D}" type="presParOf" srcId="{611DE66F-30DB-4742-A9D9-CB14C455611F}" destId="{2D4C8193-BC34-47DB-90FB-5A9F72FAC47A}" srcOrd="6" destOrd="0" presId="urn:microsoft.com/office/officeart/2005/8/layout/vProcess5"/>
    <dgm:cxn modelId="{D8781BB3-EBF1-4C74-B429-822F2C64D3BB}" type="presParOf" srcId="{611DE66F-30DB-4742-A9D9-CB14C455611F}" destId="{788DF53A-A31C-4847-8A5E-B73D82A5A59E}" srcOrd="7" destOrd="0" presId="urn:microsoft.com/office/officeart/2005/8/layout/vProcess5"/>
    <dgm:cxn modelId="{A7895D49-2011-4C4F-90FA-0CFE0DF52EBF}" type="presParOf" srcId="{611DE66F-30DB-4742-A9D9-CB14C455611F}" destId="{209D377E-C9F9-4D80-B8C8-A9AB98C64457}" srcOrd="8" destOrd="0" presId="urn:microsoft.com/office/officeart/2005/8/layout/vProcess5"/>
    <dgm:cxn modelId="{9C7F691C-11E7-492A-B422-D8FA92D32D07}" type="presParOf" srcId="{611DE66F-30DB-4742-A9D9-CB14C455611F}" destId="{1CE3FA9C-364B-4FB3-B3E1-490398461368}" srcOrd="9" destOrd="0" presId="urn:microsoft.com/office/officeart/2005/8/layout/vProcess5"/>
    <dgm:cxn modelId="{EDB5D2E7-2132-45E5-A587-63E883012DFB}" type="presParOf" srcId="{611DE66F-30DB-4742-A9D9-CB14C455611F}" destId="{BDE4450E-AD34-4F29-AC92-4E8F7500DCC7}" srcOrd="10" destOrd="0" presId="urn:microsoft.com/office/officeart/2005/8/layout/vProcess5"/>
    <dgm:cxn modelId="{8FC4BAE3-D262-4BDA-BEDA-D7D8E98BB87C}" type="presParOf" srcId="{611DE66F-30DB-4742-A9D9-CB14C455611F}" destId="{BA4F6412-6079-4A55-BB7B-CF9A50E04D6D}" srcOrd="11" destOrd="0" presId="urn:microsoft.com/office/officeart/2005/8/layout/vProcess5"/>
    <dgm:cxn modelId="{3E55B532-D9E9-4D72-8C36-D007937AD5DE}" type="presParOf" srcId="{611DE66F-30DB-4742-A9D9-CB14C455611F}" destId="{EED8642B-9BB6-42AF-897B-0638E57FA21D}" srcOrd="12" destOrd="0" presId="urn:microsoft.com/office/officeart/2005/8/layout/vProcess5"/>
    <dgm:cxn modelId="{EFAE8295-076D-4437-8BCE-F3E016354335}" type="presParOf" srcId="{611DE66F-30DB-4742-A9D9-CB14C455611F}" destId="{21A3AB51-D912-4DFA-B998-760D917A85FB}" srcOrd="13" destOrd="0" presId="urn:microsoft.com/office/officeart/2005/8/layout/vProcess5"/>
    <dgm:cxn modelId="{5361185F-7195-43B7-A7BC-E90533D1C693}" type="presParOf" srcId="{611DE66F-30DB-4742-A9D9-CB14C455611F}" destId="{83FDEC9D-5D36-426A-96ED-50ABE055E0F3}"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4FD1ED-8DE4-4382-9241-E9159EA2B505}"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59E9482F-3C5A-49DD-AEF4-5ABC32B30BF7}">
      <dgm:prSet/>
      <dgm:spPr/>
      <dgm:t>
        <a:bodyPr/>
        <a:lstStyle/>
        <a:p>
          <a:pPr algn="ctr">
            <a:lnSpc>
              <a:spcPct val="100000"/>
            </a:lnSpc>
            <a:defRPr b="1"/>
          </a:pPr>
          <a:r>
            <a:rPr lang="en-US" b="1" dirty="0"/>
            <a:t>Why this model?</a:t>
          </a:r>
          <a:endParaRPr lang="en-US" dirty="0"/>
        </a:p>
      </dgm:t>
    </dgm:pt>
    <dgm:pt modelId="{133AFDBC-0F61-41DA-AD87-42E92D35AB78}" type="parTrans" cxnId="{C541DF07-F2EF-41C0-A074-5500F018DA44}">
      <dgm:prSet/>
      <dgm:spPr/>
      <dgm:t>
        <a:bodyPr/>
        <a:lstStyle/>
        <a:p>
          <a:endParaRPr lang="en-US"/>
        </a:p>
      </dgm:t>
    </dgm:pt>
    <dgm:pt modelId="{00EC47FA-944B-4609-A316-6B2AD2729461}" type="sibTrans" cxnId="{C541DF07-F2EF-41C0-A074-5500F018DA44}">
      <dgm:prSet/>
      <dgm:spPr/>
      <dgm:t>
        <a:bodyPr/>
        <a:lstStyle/>
        <a:p>
          <a:endParaRPr lang="en-US"/>
        </a:p>
      </dgm:t>
    </dgm:pt>
    <dgm:pt modelId="{F26789C1-4B72-4BC3-8143-9A56727EB7DF}">
      <dgm:prSet custT="1"/>
      <dgm:spPr/>
      <dgm:t>
        <a:bodyPr/>
        <a:lstStyle/>
        <a:p>
          <a:pPr algn="ctr">
            <a:lnSpc>
              <a:spcPct val="100000"/>
            </a:lnSpc>
          </a:pPr>
          <a:r>
            <a:rPr lang="en-US" sz="1200" dirty="0"/>
            <a:t>The output is continuous</a:t>
          </a:r>
        </a:p>
      </dgm:t>
    </dgm:pt>
    <dgm:pt modelId="{CDA2B83C-A1FC-4B12-9D2B-2718D078B071}" type="parTrans" cxnId="{B1F5E9CA-32CC-432F-B00B-59D444135B55}">
      <dgm:prSet/>
      <dgm:spPr/>
      <dgm:t>
        <a:bodyPr/>
        <a:lstStyle/>
        <a:p>
          <a:endParaRPr lang="en-US"/>
        </a:p>
      </dgm:t>
    </dgm:pt>
    <dgm:pt modelId="{CAE4393B-2C93-4956-BB78-34EEC11DBF80}" type="sibTrans" cxnId="{B1F5E9CA-32CC-432F-B00B-59D444135B55}">
      <dgm:prSet/>
      <dgm:spPr/>
      <dgm:t>
        <a:bodyPr/>
        <a:lstStyle/>
        <a:p>
          <a:endParaRPr lang="en-US"/>
        </a:p>
      </dgm:t>
    </dgm:pt>
    <dgm:pt modelId="{8397507D-7837-4ACB-9A61-59AF3DF67176}">
      <dgm:prSet custT="1"/>
      <dgm:spPr/>
      <dgm:t>
        <a:bodyPr/>
        <a:lstStyle/>
        <a:p>
          <a:pPr algn="ctr">
            <a:lnSpc>
              <a:spcPct val="100000"/>
            </a:lnSpc>
          </a:pPr>
          <a:r>
            <a:rPr lang="en-US" sz="1200" dirty="0"/>
            <a:t>Help find a line that best fits the data</a:t>
          </a:r>
        </a:p>
      </dgm:t>
    </dgm:pt>
    <dgm:pt modelId="{5D9327AF-C7A2-4334-BB2F-CF238696C0F8}" type="parTrans" cxnId="{A575A05A-78AC-4E73-8923-AE8484FB07BE}">
      <dgm:prSet/>
      <dgm:spPr/>
      <dgm:t>
        <a:bodyPr/>
        <a:lstStyle/>
        <a:p>
          <a:endParaRPr lang="en-US"/>
        </a:p>
      </dgm:t>
    </dgm:pt>
    <dgm:pt modelId="{72C89DBD-1430-44FB-95AF-45A48E1B7F87}" type="sibTrans" cxnId="{A575A05A-78AC-4E73-8923-AE8484FB07BE}">
      <dgm:prSet/>
      <dgm:spPr/>
      <dgm:t>
        <a:bodyPr/>
        <a:lstStyle/>
        <a:p>
          <a:endParaRPr lang="en-US"/>
        </a:p>
      </dgm:t>
    </dgm:pt>
    <dgm:pt modelId="{642885BE-29F3-4F9D-89B0-626D73BADB5D}">
      <dgm:prSet/>
      <dgm:spPr/>
      <dgm:t>
        <a:bodyPr/>
        <a:lstStyle/>
        <a:p>
          <a:pPr algn="ctr">
            <a:lnSpc>
              <a:spcPct val="100000"/>
            </a:lnSpc>
            <a:defRPr b="1"/>
          </a:pPr>
          <a:r>
            <a:rPr lang="en-US" b="1" dirty="0"/>
            <a:t>Split into training and testing</a:t>
          </a:r>
          <a:endParaRPr lang="en-US" dirty="0"/>
        </a:p>
      </dgm:t>
    </dgm:pt>
    <dgm:pt modelId="{A8A98995-0904-458A-A2D1-8593A2A3FEE3}" type="parTrans" cxnId="{A5772464-E7A9-4E75-B0A6-5237BDB199AD}">
      <dgm:prSet/>
      <dgm:spPr/>
      <dgm:t>
        <a:bodyPr/>
        <a:lstStyle/>
        <a:p>
          <a:endParaRPr lang="en-US"/>
        </a:p>
      </dgm:t>
    </dgm:pt>
    <dgm:pt modelId="{183D78A4-63E4-45E8-8708-0A632B5C2261}" type="sibTrans" cxnId="{A5772464-E7A9-4E75-B0A6-5237BDB199AD}">
      <dgm:prSet/>
      <dgm:spPr/>
      <dgm:t>
        <a:bodyPr/>
        <a:lstStyle/>
        <a:p>
          <a:endParaRPr lang="en-US"/>
        </a:p>
      </dgm:t>
    </dgm:pt>
    <dgm:pt modelId="{E9960158-EF19-4BF3-9F12-C7F870A76DDB}">
      <dgm:prSet custT="1"/>
      <dgm:spPr/>
      <dgm:t>
        <a:bodyPr/>
        <a:lstStyle/>
        <a:p>
          <a:pPr algn="ctr">
            <a:lnSpc>
              <a:spcPct val="100000"/>
            </a:lnSpc>
          </a:pPr>
          <a:r>
            <a:rPr lang="en-US" sz="1200" dirty="0"/>
            <a:t>Trained on 2015 data</a:t>
          </a:r>
        </a:p>
      </dgm:t>
    </dgm:pt>
    <dgm:pt modelId="{D01ACA28-39DF-490F-9FD3-D6B00022E33D}" type="parTrans" cxnId="{BA543F93-444E-4684-ADE7-C72810767031}">
      <dgm:prSet/>
      <dgm:spPr/>
      <dgm:t>
        <a:bodyPr/>
        <a:lstStyle/>
        <a:p>
          <a:endParaRPr lang="en-US"/>
        </a:p>
      </dgm:t>
    </dgm:pt>
    <dgm:pt modelId="{DA62E5A0-D149-4A80-9D5B-4D59B1D91CE5}" type="sibTrans" cxnId="{BA543F93-444E-4684-ADE7-C72810767031}">
      <dgm:prSet/>
      <dgm:spPr/>
      <dgm:t>
        <a:bodyPr/>
        <a:lstStyle/>
        <a:p>
          <a:endParaRPr lang="en-US"/>
        </a:p>
      </dgm:t>
    </dgm:pt>
    <dgm:pt modelId="{E5119626-5EF6-4704-8AB8-337C750D053B}">
      <dgm:prSet custT="1"/>
      <dgm:spPr/>
      <dgm:t>
        <a:bodyPr/>
        <a:lstStyle/>
        <a:p>
          <a:pPr algn="ctr">
            <a:lnSpc>
              <a:spcPct val="100000"/>
            </a:lnSpc>
          </a:pPr>
          <a:r>
            <a:rPr lang="en-US" sz="1200" dirty="0"/>
            <a:t>Tested on 2016 data</a:t>
          </a:r>
        </a:p>
      </dgm:t>
    </dgm:pt>
    <dgm:pt modelId="{4057EAE3-1882-4A4F-B26B-35CD3D453899}" type="parTrans" cxnId="{7A297465-DC2A-4CCD-B43D-C0090CBE5CB8}">
      <dgm:prSet/>
      <dgm:spPr/>
      <dgm:t>
        <a:bodyPr/>
        <a:lstStyle/>
        <a:p>
          <a:endParaRPr lang="en-US"/>
        </a:p>
      </dgm:t>
    </dgm:pt>
    <dgm:pt modelId="{C36C205D-34D7-412F-91E5-C3FEF513AD01}" type="sibTrans" cxnId="{7A297465-DC2A-4CCD-B43D-C0090CBE5CB8}">
      <dgm:prSet/>
      <dgm:spPr/>
      <dgm:t>
        <a:bodyPr/>
        <a:lstStyle/>
        <a:p>
          <a:endParaRPr lang="en-US"/>
        </a:p>
      </dgm:t>
    </dgm:pt>
    <dgm:pt modelId="{BCAA184B-E3D1-4114-ADBF-10B67F8222AB}">
      <dgm:prSet/>
      <dgm:spPr/>
      <dgm:t>
        <a:bodyPr/>
        <a:lstStyle/>
        <a:p>
          <a:pPr algn="ctr">
            <a:lnSpc>
              <a:spcPct val="100000"/>
            </a:lnSpc>
            <a:defRPr b="1"/>
          </a:pPr>
          <a:r>
            <a:rPr lang="en-US" b="1" dirty="0"/>
            <a:t>Confusion matrix</a:t>
          </a:r>
          <a:endParaRPr lang="en-US" dirty="0"/>
        </a:p>
      </dgm:t>
    </dgm:pt>
    <dgm:pt modelId="{A73B1608-031D-436D-B7B2-6B4A77CCA12A}" type="parTrans" cxnId="{DD264395-66CC-4517-8B91-83087F8DE8EE}">
      <dgm:prSet/>
      <dgm:spPr/>
      <dgm:t>
        <a:bodyPr/>
        <a:lstStyle/>
        <a:p>
          <a:endParaRPr lang="en-US"/>
        </a:p>
      </dgm:t>
    </dgm:pt>
    <dgm:pt modelId="{72D8D673-5957-493E-BC11-BC4808E7F0A2}" type="sibTrans" cxnId="{DD264395-66CC-4517-8B91-83087F8DE8EE}">
      <dgm:prSet/>
      <dgm:spPr/>
      <dgm:t>
        <a:bodyPr/>
        <a:lstStyle/>
        <a:p>
          <a:endParaRPr lang="en-US"/>
        </a:p>
      </dgm:t>
    </dgm:pt>
    <dgm:pt modelId="{8D420DAA-E252-41C1-B61B-2DEF1314D4D1}" type="pres">
      <dgm:prSet presAssocID="{2C4FD1ED-8DE4-4382-9241-E9159EA2B505}" presName="root" presStyleCnt="0">
        <dgm:presLayoutVars>
          <dgm:dir/>
          <dgm:resizeHandles val="exact"/>
        </dgm:presLayoutVars>
      </dgm:prSet>
      <dgm:spPr/>
    </dgm:pt>
    <dgm:pt modelId="{E09A6F70-8238-496C-A45B-FB836D80CF85}" type="pres">
      <dgm:prSet presAssocID="{59E9482F-3C5A-49DD-AEF4-5ABC32B30BF7}" presName="compNode" presStyleCnt="0"/>
      <dgm:spPr/>
    </dgm:pt>
    <dgm:pt modelId="{4F0560B6-FFDB-42B1-A294-3C682C641E53}" type="pres">
      <dgm:prSet presAssocID="{59E9482F-3C5A-49DD-AEF4-5ABC32B30BF7}" presName="iconRect" presStyleLbl="node1" presStyleIdx="0" presStyleCnt="3" custLinFactNeighborX="85091" custLinFactNeighborY="113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Upward trend"/>
        </a:ext>
      </dgm:extLst>
    </dgm:pt>
    <dgm:pt modelId="{C13EC245-F937-4110-98E8-B206BC8545D5}" type="pres">
      <dgm:prSet presAssocID="{59E9482F-3C5A-49DD-AEF4-5ABC32B30BF7}" presName="iconSpace" presStyleCnt="0"/>
      <dgm:spPr/>
    </dgm:pt>
    <dgm:pt modelId="{4112EF8B-46CB-4DC5-9D65-3DC846A48042}" type="pres">
      <dgm:prSet presAssocID="{59E9482F-3C5A-49DD-AEF4-5ABC32B30BF7}" presName="parTx" presStyleLbl="revTx" presStyleIdx="0" presStyleCnt="6">
        <dgm:presLayoutVars>
          <dgm:chMax val="0"/>
          <dgm:chPref val="0"/>
        </dgm:presLayoutVars>
      </dgm:prSet>
      <dgm:spPr/>
    </dgm:pt>
    <dgm:pt modelId="{6830663E-F98F-4FF8-BC1B-C49868F9FC92}" type="pres">
      <dgm:prSet presAssocID="{59E9482F-3C5A-49DD-AEF4-5ABC32B30BF7}" presName="txSpace" presStyleCnt="0"/>
      <dgm:spPr/>
    </dgm:pt>
    <dgm:pt modelId="{2782E82E-5FFA-43B3-8457-AD05EE3456B1}" type="pres">
      <dgm:prSet presAssocID="{59E9482F-3C5A-49DD-AEF4-5ABC32B30BF7}" presName="desTx" presStyleLbl="revTx" presStyleIdx="1" presStyleCnt="6">
        <dgm:presLayoutVars/>
      </dgm:prSet>
      <dgm:spPr/>
    </dgm:pt>
    <dgm:pt modelId="{F981333C-3514-456C-BF77-65DD50D1836C}" type="pres">
      <dgm:prSet presAssocID="{00EC47FA-944B-4609-A316-6B2AD2729461}" presName="sibTrans" presStyleCnt="0"/>
      <dgm:spPr/>
    </dgm:pt>
    <dgm:pt modelId="{1BD00A1F-1097-42D9-B2CE-C38B374FD3F9}" type="pres">
      <dgm:prSet presAssocID="{642885BE-29F3-4F9D-89B0-626D73BADB5D}" presName="compNode" presStyleCnt="0"/>
      <dgm:spPr/>
    </dgm:pt>
    <dgm:pt modelId="{C1219F12-AFE3-451A-B245-41D161B5B3CE}" type="pres">
      <dgm:prSet presAssocID="{642885BE-29F3-4F9D-89B0-626D73BADB5D}" presName="iconRect" presStyleLbl="node1" presStyleIdx="1" presStyleCnt="3" custLinFactNeighborX="87046" custLinFactNeighborY="113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isconnected"/>
        </a:ext>
      </dgm:extLst>
    </dgm:pt>
    <dgm:pt modelId="{8358C833-1F53-47D0-A036-968092C34C24}" type="pres">
      <dgm:prSet presAssocID="{642885BE-29F3-4F9D-89B0-626D73BADB5D}" presName="iconSpace" presStyleCnt="0"/>
      <dgm:spPr/>
    </dgm:pt>
    <dgm:pt modelId="{19331D97-3EB9-48DE-9F39-DE03D6426E94}" type="pres">
      <dgm:prSet presAssocID="{642885BE-29F3-4F9D-89B0-626D73BADB5D}" presName="parTx" presStyleLbl="revTx" presStyleIdx="2" presStyleCnt="6">
        <dgm:presLayoutVars>
          <dgm:chMax val="0"/>
          <dgm:chPref val="0"/>
        </dgm:presLayoutVars>
      </dgm:prSet>
      <dgm:spPr/>
    </dgm:pt>
    <dgm:pt modelId="{37E0B06C-64E8-459E-83FA-CDE424D514DF}" type="pres">
      <dgm:prSet presAssocID="{642885BE-29F3-4F9D-89B0-626D73BADB5D}" presName="txSpace" presStyleCnt="0"/>
      <dgm:spPr/>
    </dgm:pt>
    <dgm:pt modelId="{349CBEC0-FA4F-46AB-B992-5BE39F9A4C01}" type="pres">
      <dgm:prSet presAssocID="{642885BE-29F3-4F9D-89B0-626D73BADB5D}" presName="desTx" presStyleLbl="revTx" presStyleIdx="3" presStyleCnt="6">
        <dgm:presLayoutVars/>
      </dgm:prSet>
      <dgm:spPr/>
    </dgm:pt>
    <dgm:pt modelId="{63702D12-DC9E-4DEF-AD1A-DB946D16FEF7}" type="pres">
      <dgm:prSet presAssocID="{183D78A4-63E4-45E8-8708-0A632B5C2261}" presName="sibTrans" presStyleCnt="0"/>
      <dgm:spPr/>
    </dgm:pt>
    <dgm:pt modelId="{A2579FBB-E968-40B2-904C-459B7B54A01C}" type="pres">
      <dgm:prSet presAssocID="{BCAA184B-E3D1-4114-ADBF-10B67F8222AB}" presName="compNode" presStyleCnt="0"/>
      <dgm:spPr/>
    </dgm:pt>
    <dgm:pt modelId="{EF02ED59-468E-4DDD-BAAF-3E4C8584EB5E}" type="pres">
      <dgm:prSet presAssocID="{BCAA184B-E3D1-4114-ADBF-10B67F8222AB}" presName="iconRect" presStyleLbl="node1" presStyleIdx="2" presStyleCnt="3" custLinFactNeighborX="99810" custLinFactNeighborY="1132"/>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Venn diagram"/>
        </a:ext>
      </dgm:extLst>
    </dgm:pt>
    <dgm:pt modelId="{2841876D-D5C0-4004-9132-961650212337}" type="pres">
      <dgm:prSet presAssocID="{BCAA184B-E3D1-4114-ADBF-10B67F8222AB}" presName="iconSpace" presStyleCnt="0"/>
      <dgm:spPr/>
    </dgm:pt>
    <dgm:pt modelId="{E0D43284-34CA-44CC-8434-05138D9AD935}" type="pres">
      <dgm:prSet presAssocID="{BCAA184B-E3D1-4114-ADBF-10B67F8222AB}" presName="parTx" presStyleLbl="revTx" presStyleIdx="4" presStyleCnt="6">
        <dgm:presLayoutVars>
          <dgm:chMax val="0"/>
          <dgm:chPref val="0"/>
        </dgm:presLayoutVars>
      </dgm:prSet>
      <dgm:spPr/>
    </dgm:pt>
    <dgm:pt modelId="{D07F330B-6BA5-4A61-B320-FC26CCFB435C}" type="pres">
      <dgm:prSet presAssocID="{BCAA184B-E3D1-4114-ADBF-10B67F8222AB}" presName="txSpace" presStyleCnt="0"/>
      <dgm:spPr/>
    </dgm:pt>
    <dgm:pt modelId="{B1778D3C-BBFE-4227-8110-654272B1E1A9}" type="pres">
      <dgm:prSet presAssocID="{BCAA184B-E3D1-4114-ADBF-10B67F8222AB}" presName="desTx" presStyleLbl="revTx" presStyleIdx="5" presStyleCnt="6">
        <dgm:presLayoutVars/>
      </dgm:prSet>
      <dgm:spPr/>
    </dgm:pt>
  </dgm:ptLst>
  <dgm:cxnLst>
    <dgm:cxn modelId="{C541DF07-F2EF-41C0-A074-5500F018DA44}" srcId="{2C4FD1ED-8DE4-4382-9241-E9159EA2B505}" destId="{59E9482F-3C5A-49DD-AEF4-5ABC32B30BF7}" srcOrd="0" destOrd="0" parTransId="{133AFDBC-0F61-41DA-AD87-42E92D35AB78}" sibTransId="{00EC47FA-944B-4609-A316-6B2AD2729461}"/>
    <dgm:cxn modelId="{40FB4D13-CCD4-40D9-B165-E1B5A77D3D5B}" type="presOf" srcId="{BCAA184B-E3D1-4114-ADBF-10B67F8222AB}" destId="{E0D43284-34CA-44CC-8434-05138D9AD935}" srcOrd="0" destOrd="0" presId="urn:microsoft.com/office/officeart/2018/2/layout/IconLabelDescriptionList"/>
    <dgm:cxn modelId="{58BF1A34-4D2A-4511-A566-BD3ACDA9A351}" type="presOf" srcId="{E5119626-5EF6-4704-8AB8-337C750D053B}" destId="{349CBEC0-FA4F-46AB-B992-5BE39F9A4C01}" srcOrd="0" destOrd="1" presId="urn:microsoft.com/office/officeart/2018/2/layout/IconLabelDescriptionList"/>
    <dgm:cxn modelId="{A5772464-E7A9-4E75-B0A6-5237BDB199AD}" srcId="{2C4FD1ED-8DE4-4382-9241-E9159EA2B505}" destId="{642885BE-29F3-4F9D-89B0-626D73BADB5D}" srcOrd="1" destOrd="0" parTransId="{A8A98995-0904-458A-A2D1-8593A2A3FEE3}" sibTransId="{183D78A4-63E4-45E8-8708-0A632B5C2261}"/>
    <dgm:cxn modelId="{7A297465-DC2A-4CCD-B43D-C0090CBE5CB8}" srcId="{642885BE-29F3-4F9D-89B0-626D73BADB5D}" destId="{E5119626-5EF6-4704-8AB8-337C750D053B}" srcOrd="1" destOrd="0" parTransId="{4057EAE3-1882-4A4F-B26B-35CD3D453899}" sibTransId="{C36C205D-34D7-412F-91E5-C3FEF513AD01}"/>
    <dgm:cxn modelId="{A575A05A-78AC-4E73-8923-AE8484FB07BE}" srcId="{59E9482F-3C5A-49DD-AEF4-5ABC32B30BF7}" destId="{8397507D-7837-4ACB-9A61-59AF3DF67176}" srcOrd="1" destOrd="0" parTransId="{5D9327AF-C7A2-4334-BB2F-CF238696C0F8}" sibTransId="{72C89DBD-1430-44FB-95AF-45A48E1B7F87}"/>
    <dgm:cxn modelId="{4C92A17B-FB30-42F6-B820-C5FE8EE9AEB2}" type="presOf" srcId="{F26789C1-4B72-4BC3-8143-9A56727EB7DF}" destId="{2782E82E-5FFA-43B3-8457-AD05EE3456B1}" srcOrd="0" destOrd="0" presId="urn:microsoft.com/office/officeart/2018/2/layout/IconLabelDescriptionList"/>
    <dgm:cxn modelId="{3E32A68B-2233-4992-AC0E-8B5ACBEA4B57}" type="presOf" srcId="{2C4FD1ED-8DE4-4382-9241-E9159EA2B505}" destId="{8D420DAA-E252-41C1-B61B-2DEF1314D4D1}" srcOrd="0" destOrd="0" presId="urn:microsoft.com/office/officeart/2018/2/layout/IconLabelDescriptionList"/>
    <dgm:cxn modelId="{BA543F93-444E-4684-ADE7-C72810767031}" srcId="{642885BE-29F3-4F9D-89B0-626D73BADB5D}" destId="{E9960158-EF19-4BF3-9F12-C7F870A76DDB}" srcOrd="0" destOrd="0" parTransId="{D01ACA28-39DF-490F-9FD3-D6B00022E33D}" sibTransId="{DA62E5A0-D149-4A80-9D5B-4D59B1D91CE5}"/>
    <dgm:cxn modelId="{DD264395-66CC-4517-8B91-83087F8DE8EE}" srcId="{2C4FD1ED-8DE4-4382-9241-E9159EA2B505}" destId="{BCAA184B-E3D1-4114-ADBF-10B67F8222AB}" srcOrd="2" destOrd="0" parTransId="{A73B1608-031D-436D-B7B2-6B4A77CCA12A}" sibTransId="{72D8D673-5957-493E-BC11-BC4808E7F0A2}"/>
    <dgm:cxn modelId="{0211CE9D-70C0-46EA-BCA3-F86BB28C0C7E}" type="presOf" srcId="{8397507D-7837-4ACB-9A61-59AF3DF67176}" destId="{2782E82E-5FFA-43B3-8457-AD05EE3456B1}" srcOrd="0" destOrd="1" presId="urn:microsoft.com/office/officeart/2018/2/layout/IconLabelDescriptionList"/>
    <dgm:cxn modelId="{912042A7-458E-49B0-8890-B8EA24CB2644}" type="presOf" srcId="{642885BE-29F3-4F9D-89B0-626D73BADB5D}" destId="{19331D97-3EB9-48DE-9F39-DE03D6426E94}" srcOrd="0" destOrd="0" presId="urn:microsoft.com/office/officeart/2018/2/layout/IconLabelDescriptionList"/>
    <dgm:cxn modelId="{A55155B1-FEF2-44AD-9ADC-633039E190D0}" type="presOf" srcId="{59E9482F-3C5A-49DD-AEF4-5ABC32B30BF7}" destId="{4112EF8B-46CB-4DC5-9D65-3DC846A48042}" srcOrd="0" destOrd="0" presId="urn:microsoft.com/office/officeart/2018/2/layout/IconLabelDescriptionList"/>
    <dgm:cxn modelId="{B1F5E9CA-32CC-432F-B00B-59D444135B55}" srcId="{59E9482F-3C5A-49DD-AEF4-5ABC32B30BF7}" destId="{F26789C1-4B72-4BC3-8143-9A56727EB7DF}" srcOrd="0" destOrd="0" parTransId="{CDA2B83C-A1FC-4B12-9D2B-2718D078B071}" sibTransId="{CAE4393B-2C93-4956-BB78-34EEC11DBF80}"/>
    <dgm:cxn modelId="{BC1934FF-82EF-48AE-9502-75F520AB987E}" type="presOf" srcId="{E9960158-EF19-4BF3-9F12-C7F870A76DDB}" destId="{349CBEC0-FA4F-46AB-B992-5BE39F9A4C01}" srcOrd="0" destOrd="0" presId="urn:microsoft.com/office/officeart/2018/2/layout/IconLabelDescriptionList"/>
    <dgm:cxn modelId="{209C7D93-D786-4D08-AFC7-1CEE1AC5DD49}" type="presParOf" srcId="{8D420DAA-E252-41C1-B61B-2DEF1314D4D1}" destId="{E09A6F70-8238-496C-A45B-FB836D80CF85}" srcOrd="0" destOrd="0" presId="urn:microsoft.com/office/officeart/2018/2/layout/IconLabelDescriptionList"/>
    <dgm:cxn modelId="{916DDB6E-60F3-48AE-BEC9-BFAB26AE7614}" type="presParOf" srcId="{E09A6F70-8238-496C-A45B-FB836D80CF85}" destId="{4F0560B6-FFDB-42B1-A294-3C682C641E53}" srcOrd="0" destOrd="0" presId="urn:microsoft.com/office/officeart/2018/2/layout/IconLabelDescriptionList"/>
    <dgm:cxn modelId="{0487EFA9-D456-4A47-9AF9-3EF997FD7D35}" type="presParOf" srcId="{E09A6F70-8238-496C-A45B-FB836D80CF85}" destId="{C13EC245-F937-4110-98E8-B206BC8545D5}" srcOrd="1" destOrd="0" presId="urn:microsoft.com/office/officeart/2018/2/layout/IconLabelDescriptionList"/>
    <dgm:cxn modelId="{DC06F53D-235F-4996-9069-FF5CD3BBE1C2}" type="presParOf" srcId="{E09A6F70-8238-496C-A45B-FB836D80CF85}" destId="{4112EF8B-46CB-4DC5-9D65-3DC846A48042}" srcOrd="2" destOrd="0" presId="urn:microsoft.com/office/officeart/2018/2/layout/IconLabelDescriptionList"/>
    <dgm:cxn modelId="{0E7FE23F-2E97-40A4-8FCC-D055A2A69FDA}" type="presParOf" srcId="{E09A6F70-8238-496C-A45B-FB836D80CF85}" destId="{6830663E-F98F-4FF8-BC1B-C49868F9FC92}" srcOrd="3" destOrd="0" presId="urn:microsoft.com/office/officeart/2018/2/layout/IconLabelDescriptionList"/>
    <dgm:cxn modelId="{E01C934C-3A41-45BB-9838-1FC253FB707F}" type="presParOf" srcId="{E09A6F70-8238-496C-A45B-FB836D80CF85}" destId="{2782E82E-5FFA-43B3-8457-AD05EE3456B1}" srcOrd="4" destOrd="0" presId="urn:microsoft.com/office/officeart/2018/2/layout/IconLabelDescriptionList"/>
    <dgm:cxn modelId="{BE924A04-D8B7-4D9C-AE8B-8BA3E9E97083}" type="presParOf" srcId="{8D420DAA-E252-41C1-B61B-2DEF1314D4D1}" destId="{F981333C-3514-456C-BF77-65DD50D1836C}" srcOrd="1" destOrd="0" presId="urn:microsoft.com/office/officeart/2018/2/layout/IconLabelDescriptionList"/>
    <dgm:cxn modelId="{24E610AE-FF9F-4E22-85BD-3BF3174D1DE2}" type="presParOf" srcId="{8D420DAA-E252-41C1-B61B-2DEF1314D4D1}" destId="{1BD00A1F-1097-42D9-B2CE-C38B374FD3F9}" srcOrd="2" destOrd="0" presId="urn:microsoft.com/office/officeart/2018/2/layout/IconLabelDescriptionList"/>
    <dgm:cxn modelId="{DC270BD5-2912-46A7-8985-973CEB0C9F92}" type="presParOf" srcId="{1BD00A1F-1097-42D9-B2CE-C38B374FD3F9}" destId="{C1219F12-AFE3-451A-B245-41D161B5B3CE}" srcOrd="0" destOrd="0" presId="urn:microsoft.com/office/officeart/2018/2/layout/IconLabelDescriptionList"/>
    <dgm:cxn modelId="{E424381F-2255-4E37-BF74-93604CBB3048}" type="presParOf" srcId="{1BD00A1F-1097-42D9-B2CE-C38B374FD3F9}" destId="{8358C833-1F53-47D0-A036-968092C34C24}" srcOrd="1" destOrd="0" presId="urn:microsoft.com/office/officeart/2018/2/layout/IconLabelDescriptionList"/>
    <dgm:cxn modelId="{A74A8FE1-B32D-4436-AABA-CE80370BA15B}" type="presParOf" srcId="{1BD00A1F-1097-42D9-B2CE-C38B374FD3F9}" destId="{19331D97-3EB9-48DE-9F39-DE03D6426E94}" srcOrd="2" destOrd="0" presId="urn:microsoft.com/office/officeart/2018/2/layout/IconLabelDescriptionList"/>
    <dgm:cxn modelId="{04FD5900-6F8D-4925-8876-06C74B29BF9C}" type="presParOf" srcId="{1BD00A1F-1097-42D9-B2CE-C38B374FD3F9}" destId="{37E0B06C-64E8-459E-83FA-CDE424D514DF}" srcOrd="3" destOrd="0" presId="urn:microsoft.com/office/officeart/2018/2/layout/IconLabelDescriptionList"/>
    <dgm:cxn modelId="{50763D02-E2B2-493D-B6BC-595C6AB9884F}" type="presParOf" srcId="{1BD00A1F-1097-42D9-B2CE-C38B374FD3F9}" destId="{349CBEC0-FA4F-46AB-B992-5BE39F9A4C01}" srcOrd="4" destOrd="0" presId="urn:microsoft.com/office/officeart/2018/2/layout/IconLabelDescriptionList"/>
    <dgm:cxn modelId="{789B3E01-46EC-4211-8D8F-8AF21B83CA87}" type="presParOf" srcId="{8D420DAA-E252-41C1-B61B-2DEF1314D4D1}" destId="{63702D12-DC9E-4DEF-AD1A-DB946D16FEF7}" srcOrd="3" destOrd="0" presId="urn:microsoft.com/office/officeart/2018/2/layout/IconLabelDescriptionList"/>
    <dgm:cxn modelId="{2AEB3DE5-9C54-4A97-8CE8-76B565763E12}" type="presParOf" srcId="{8D420DAA-E252-41C1-B61B-2DEF1314D4D1}" destId="{A2579FBB-E968-40B2-904C-459B7B54A01C}" srcOrd="4" destOrd="0" presId="urn:microsoft.com/office/officeart/2018/2/layout/IconLabelDescriptionList"/>
    <dgm:cxn modelId="{673E3DA5-46BC-42D1-A2CB-88B8A691D34B}" type="presParOf" srcId="{A2579FBB-E968-40B2-904C-459B7B54A01C}" destId="{EF02ED59-468E-4DDD-BAAF-3E4C8584EB5E}" srcOrd="0" destOrd="0" presId="urn:microsoft.com/office/officeart/2018/2/layout/IconLabelDescriptionList"/>
    <dgm:cxn modelId="{F073CBE3-ACEE-4816-B459-22FD7398EC2D}" type="presParOf" srcId="{A2579FBB-E968-40B2-904C-459B7B54A01C}" destId="{2841876D-D5C0-4004-9132-961650212337}" srcOrd="1" destOrd="0" presId="urn:microsoft.com/office/officeart/2018/2/layout/IconLabelDescriptionList"/>
    <dgm:cxn modelId="{A074B384-61F2-4B8A-A1AC-E4576A680158}" type="presParOf" srcId="{A2579FBB-E968-40B2-904C-459B7B54A01C}" destId="{E0D43284-34CA-44CC-8434-05138D9AD935}" srcOrd="2" destOrd="0" presId="urn:microsoft.com/office/officeart/2018/2/layout/IconLabelDescriptionList"/>
    <dgm:cxn modelId="{A3A5765D-3424-490D-8F52-CFDB19D64533}" type="presParOf" srcId="{A2579FBB-E968-40B2-904C-459B7B54A01C}" destId="{D07F330B-6BA5-4A61-B320-FC26CCFB435C}" srcOrd="3" destOrd="0" presId="urn:microsoft.com/office/officeart/2018/2/layout/IconLabelDescriptionList"/>
    <dgm:cxn modelId="{E19A62DC-F2E1-42AE-AB34-7D23C12B3472}" type="presParOf" srcId="{A2579FBB-E968-40B2-904C-459B7B54A01C}" destId="{B1778D3C-BBFE-4227-8110-654272B1E1A9}"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894D7E-A31E-4411-9FD4-3C79174612DB}">
      <dsp:nvSpPr>
        <dsp:cNvPr id="0" name=""/>
        <dsp:cNvSpPr/>
      </dsp:nvSpPr>
      <dsp:spPr>
        <a:xfrm>
          <a:off x="417213" y="584879"/>
          <a:ext cx="678691" cy="678691"/>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569E94-B57C-46C5-924A-FA9E9AFA3525}">
      <dsp:nvSpPr>
        <dsp:cNvPr id="0" name=""/>
        <dsp:cNvSpPr/>
      </dsp:nvSpPr>
      <dsp:spPr>
        <a:xfrm>
          <a:off x="2457"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t>Python</a:t>
          </a:r>
        </a:p>
      </dsp:txBody>
      <dsp:txXfrm>
        <a:off x="2457" y="1522330"/>
        <a:ext cx="1508203" cy="603281"/>
      </dsp:txXfrm>
    </dsp:sp>
    <dsp:sp modelId="{4FE04C40-9200-496F-AE87-D63F9E2D8935}">
      <dsp:nvSpPr>
        <dsp:cNvPr id="0" name=""/>
        <dsp:cNvSpPr/>
      </dsp:nvSpPr>
      <dsp:spPr>
        <a:xfrm>
          <a:off x="2189352" y="584879"/>
          <a:ext cx="678691" cy="678691"/>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E996D-FC14-48D6-81EC-7CFFF2271A26}">
      <dsp:nvSpPr>
        <dsp:cNvPr id="0" name=""/>
        <dsp:cNvSpPr/>
      </dsp:nvSpPr>
      <dsp:spPr>
        <a:xfrm>
          <a:off x="1774596"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err="1"/>
            <a:t>Jupyter</a:t>
          </a:r>
          <a:r>
            <a:rPr lang="en-US" sz="1900" kern="1200" dirty="0"/>
            <a:t> Notebook</a:t>
          </a:r>
        </a:p>
      </dsp:txBody>
      <dsp:txXfrm>
        <a:off x="1774596" y="1522330"/>
        <a:ext cx="1508203" cy="603281"/>
      </dsp:txXfrm>
    </dsp:sp>
    <dsp:sp modelId="{F28A2032-47D1-4EEC-BAB9-0DC4EEEF20B0}">
      <dsp:nvSpPr>
        <dsp:cNvPr id="0" name=""/>
        <dsp:cNvSpPr/>
      </dsp:nvSpPr>
      <dsp:spPr>
        <a:xfrm>
          <a:off x="3961490" y="584879"/>
          <a:ext cx="678691" cy="678691"/>
        </a:xfrm>
        <a:prstGeom prst="rect">
          <a:avLst/>
        </a:prstGeom>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37285B-0037-4983-B3C1-A96992DF6911}">
      <dsp:nvSpPr>
        <dsp:cNvPr id="0" name=""/>
        <dsp:cNvSpPr/>
      </dsp:nvSpPr>
      <dsp:spPr>
        <a:xfrm>
          <a:off x="3546735"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Pandas</a:t>
          </a:r>
        </a:p>
      </dsp:txBody>
      <dsp:txXfrm>
        <a:off x="3546735" y="1522330"/>
        <a:ext cx="1508203" cy="603281"/>
      </dsp:txXfrm>
    </dsp:sp>
    <dsp:sp modelId="{827625D4-FEBE-4451-B075-2768700554AB}">
      <dsp:nvSpPr>
        <dsp:cNvPr id="0" name=""/>
        <dsp:cNvSpPr/>
      </dsp:nvSpPr>
      <dsp:spPr>
        <a:xfrm>
          <a:off x="417213"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ABC3ED-BFC9-424D-87C6-7A986B74F156}">
      <dsp:nvSpPr>
        <dsp:cNvPr id="0" name=""/>
        <dsp:cNvSpPr/>
      </dsp:nvSpPr>
      <dsp:spPr>
        <a:xfrm>
          <a:off x="2457"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Google Collab</a:t>
          </a:r>
        </a:p>
      </dsp:txBody>
      <dsp:txXfrm>
        <a:off x="2457" y="3440113"/>
        <a:ext cx="1508203" cy="603281"/>
      </dsp:txXfrm>
    </dsp:sp>
    <dsp:sp modelId="{D5ECD428-9484-4C47-B829-1B54451CD115}">
      <dsp:nvSpPr>
        <dsp:cNvPr id="0" name=""/>
        <dsp:cNvSpPr/>
      </dsp:nvSpPr>
      <dsp:spPr>
        <a:xfrm>
          <a:off x="2189352"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C1E4A0-81F5-4CC2-8F05-73DFE4BD5B7D}">
      <dsp:nvSpPr>
        <dsp:cNvPr id="0" name=""/>
        <dsp:cNvSpPr/>
      </dsp:nvSpPr>
      <dsp:spPr>
        <a:xfrm>
          <a:off x="1774596"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AWS</a:t>
          </a:r>
        </a:p>
      </dsp:txBody>
      <dsp:txXfrm>
        <a:off x="1774596" y="3440113"/>
        <a:ext cx="1508203" cy="603281"/>
      </dsp:txXfrm>
    </dsp:sp>
    <dsp:sp modelId="{E0CC6755-EF88-4F83-81DC-85F7DAD3C40F}">
      <dsp:nvSpPr>
        <dsp:cNvPr id="0" name=""/>
        <dsp:cNvSpPr/>
      </dsp:nvSpPr>
      <dsp:spPr>
        <a:xfrm>
          <a:off x="3961490"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65088D-88A3-4C2A-986E-CFBE6A15F319}">
      <dsp:nvSpPr>
        <dsp:cNvPr id="0" name=""/>
        <dsp:cNvSpPr/>
      </dsp:nvSpPr>
      <dsp:spPr>
        <a:xfrm>
          <a:off x="3546735"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Postgres</a:t>
          </a:r>
        </a:p>
      </dsp:txBody>
      <dsp:txXfrm>
        <a:off x="3546735" y="3440113"/>
        <a:ext cx="1508203" cy="6032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F73A8-73B3-427D-851E-86CBAE494BC6}">
      <dsp:nvSpPr>
        <dsp:cNvPr id="0" name=""/>
        <dsp:cNvSpPr/>
      </dsp:nvSpPr>
      <dsp:spPr>
        <a:xfrm>
          <a:off x="0" y="0"/>
          <a:ext cx="3887013" cy="568800"/>
        </a:xfrm>
        <a:prstGeom prst="roundRect">
          <a:avLst>
            <a:gd name="adj" fmla="val 10000"/>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Used </a:t>
          </a:r>
          <a:r>
            <a:rPr lang="en-US" sz="1500" b="1" kern="1200" dirty="0" err="1"/>
            <a:t>pd.DataFrame</a:t>
          </a:r>
          <a:r>
            <a:rPr lang="en-US" sz="1500" b="1" kern="1200" dirty="0"/>
            <a:t> </a:t>
          </a:r>
          <a:r>
            <a:rPr lang="en-US" sz="1500" b="0" kern="1200" dirty="0"/>
            <a:t>to focus on key columns</a:t>
          </a:r>
          <a:endParaRPr lang="en-US" sz="1500" b="1" kern="1200" dirty="0"/>
        </a:p>
      </dsp:txBody>
      <dsp:txXfrm>
        <a:off x="16660" y="16660"/>
        <a:ext cx="3206682" cy="535480"/>
      </dsp:txXfrm>
    </dsp:sp>
    <dsp:sp modelId="{86F6499A-909B-42F5-8ADE-64486F173736}">
      <dsp:nvSpPr>
        <dsp:cNvPr id="0" name=""/>
        <dsp:cNvSpPr/>
      </dsp:nvSpPr>
      <dsp:spPr>
        <a:xfrm>
          <a:off x="290263" y="647800"/>
          <a:ext cx="3887013" cy="568800"/>
        </a:xfrm>
        <a:prstGeom prst="roundRect">
          <a:avLst>
            <a:gd name="adj" fmla="val 10000"/>
          </a:avLst>
        </a:prstGeom>
        <a:gradFill rotWithShape="0">
          <a:gsLst>
            <a:gs pos="0">
              <a:schemeClr val="accent2">
                <a:hueOff val="-361550"/>
                <a:satOff val="-2481"/>
                <a:lumOff val="1275"/>
                <a:alphaOff val="0"/>
                <a:shade val="85000"/>
                <a:satMod val="130000"/>
              </a:schemeClr>
            </a:gs>
            <a:gs pos="34000">
              <a:schemeClr val="accent2">
                <a:hueOff val="-361550"/>
                <a:satOff val="-2481"/>
                <a:lumOff val="1275"/>
                <a:alphaOff val="0"/>
                <a:shade val="87000"/>
                <a:satMod val="125000"/>
              </a:schemeClr>
            </a:gs>
            <a:gs pos="70000">
              <a:schemeClr val="accent2">
                <a:hueOff val="-361550"/>
                <a:satOff val="-2481"/>
                <a:lumOff val="1275"/>
                <a:alphaOff val="0"/>
                <a:tint val="100000"/>
                <a:shade val="90000"/>
                <a:satMod val="130000"/>
              </a:schemeClr>
            </a:gs>
            <a:gs pos="100000">
              <a:schemeClr val="accent2">
                <a:hueOff val="-361550"/>
                <a:satOff val="-2481"/>
                <a:lumOff val="1275"/>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Check for null values using </a:t>
          </a:r>
          <a:r>
            <a:rPr lang="en-US" sz="1500" b="1" kern="1200" dirty="0" err="1"/>
            <a:t>df.isnull</a:t>
          </a:r>
          <a:r>
            <a:rPr lang="en-US" sz="1500" b="1" kern="1200" dirty="0"/>
            <a:t>().sum()</a:t>
          </a:r>
        </a:p>
      </dsp:txBody>
      <dsp:txXfrm>
        <a:off x="306923" y="664460"/>
        <a:ext cx="3193708" cy="535480"/>
      </dsp:txXfrm>
    </dsp:sp>
    <dsp:sp modelId="{C68A9B51-D397-46DC-951C-9EC66FC5FBDB}">
      <dsp:nvSpPr>
        <dsp:cNvPr id="0" name=""/>
        <dsp:cNvSpPr/>
      </dsp:nvSpPr>
      <dsp:spPr>
        <a:xfrm>
          <a:off x="580527" y="1295601"/>
          <a:ext cx="3887013" cy="568800"/>
        </a:xfrm>
        <a:prstGeom prst="roundRect">
          <a:avLst>
            <a:gd name="adj" fmla="val 10000"/>
          </a:avLst>
        </a:prstGeom>
        <a:gradFill rotWithShape="0">
          <a:gsLst>
            <a:gs pos="0">
              <a:schemeClr val="accent2">
                <a:hueOff val="-723100"/>
                <a:satOff val="-4962"/>
                <a:lumOff val="2549"/>
                <a:alphaOff val="0"/>
                <a:shade val="85000"/>
                <a:satMod val="130000"/>
              </a:schemeClr>
            </a:gs>
            <a:gs pos="34000">
              <a:schemeClr val="accent2">
                <a:hueOff val="-723100"/>
                <a:satOff val="-4962"/>
                <a:lumOff val="2549"/>
                <a:alphaOff val="0"/>
                <a:shade val="87000"/>
                <a:satMod val="125000"/>
              </a:schemeClr>
            </a:gs>
            <a:gs pos="70000">
              <a:schemeClr val="accent2">
                <a:hueOff val="-723100"/>
                <a:satOff val="-4962"/>
                <a:lumOff val="2549"/>
                <a:alphaOff val="0"/>
                <a:tint val="100000"/>
                <a:shade val="90000"/>
                <a:satMod val="130000"/>
              </a:schemeClr>
            </a:gs>
            <a:gs pos="100000">
              <a:schemeClr val="accent2">
                <a:hueOff val="-723100"/>
                <a:satOff val="-4962"/>
                <a:lumOff val="254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Remove </a:t>
          </a:r>
          <a:r>
            <a:rPr lang="en-US" sz="1500" kern="1200" dirty="0" err="1"/>
            <a:t>NaNs</a:t>
          </a:r>
          <a:r>
            <a:rPr lang="en-US" sz="1500" kern="1200" dirty="0"/>
            <a:t> using </a:t>
          </a:r>
          <a:r>
            <a:rPr lang="en-US" sz="1500" b="1" kern="1200" dirty="0" err="1"/>
            <a:t>df.dropna</a:t>
          </a:r>
          <a:r>
            <a:rPr lang="en-US" sz="1500" b="1" kern="1200" dirty="0"/>
            <a:t>()</a:t>
          </a:r>
        </a:p>
      </dsp:txBody>
      <dsp:txXfrm>
        <a:off x="597187" y="1312261"/>
        <a:ext cx="3193708" cy="535480"/>
      </dsp:txXfrm>
    </dsp:sp>
    <dsp:sp modelId="{2977228F-972C-4D24-8F72-DD7623F2CBB7}">
      <dsp:nvSpPr>
        <dsp:cNvPr id="0" name=""/>
        <dsp:cNvSpPr/>
      </dsp:nvSpPr>
      <dsp:spPr>
        <a:xfrm>
          <a:off x="870791" y="1943401"/>
          <a:ext cx="3887013" cy="568800"/>
        </a:xfrm>
        <a:prstGeom prst="roundRect">
          <a:avLst>
            <a:gd name="adj" fmla="val 10000"/>
          </a:avLst>
        </a:prstGeom>
        <a:gradFill rotWithShape="0">
          <a:gsLst>
            <a:gs pos="0">
              <a:schemeClr val="accent2">
                <a:hueOff val="-1084650"/>
                <a:satOff val="-7443"/>
                <a:lumOff val="3824"/>
                <a:alphaOff val="0"/>
                <a:shade val="85000"/>
                <a:satMod val="130000"/>
              </a:schemeClr>
            </a:gs>
            <a:gs pos="34000">
              <a:schemeClr val="accent2">
                <a:hueOff val="-1084650"/>
                <a:satOff val="-7443"/>
                <a:lumOff val="3824"/>
                <a:alphaOff val="0"/>
                <a:shade val="87000"/>
                <a:satMod val="125000"/>
              </a:schemeClr>
            </a:gs>
            <a:gs pos="70000">
              <a:schemeClr val="accent2">
                <a:hueOff val="-1084650"/>
                <a:satOff val="-7443"/>
                <a:lumOff val="3824"/>
                <a:alphaOff val="0"/>
                <a:tint val="100000"/>
                <a:shade val="90000"/>
                <a:satMod val="130000"/>
              </a:schemeClr>
            </a:gs>
            <a:gs pos="100000">
              <a:schemeClr val="accent2">
                <a:hueOff val="-1084650"/>
                <a:satOff val="-7443"/>
                <a:lumOff val="3824"/>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Drop duplicates on each data frame using </a:t>
          </a:r>
          <a:r>
            <a:rPr lang="en-US" sz="1500" b="1" kern="1200" dirty="0" err="1"/>
            <a:t>df.drop_duplicates</a:t>
          </a:r>
          <a:r>
            <a:rPr lang="en-US" sz="1500" b="1" kern="1200" dirty="0"/>
            <a:t>()</a:t>
          </a:r>
        </a:p>
      </dsp:txBody>
      <dsp:txXfrm>
        <a:off x="887451" y="1960061"/>
        <a:ext cx="3193708" cy="535480"/>
      </dsp:txXfrm>
    </dsp:sp>
    <dsp:sp modelId="{F2A14DAF-AA53-4843-833A-004357BBA022}">
      <dsp:nvSpPr>
        <dsp:cNvPr id="0" name=""/>
        <dsp:cNvSpPr/>
      </dsp:nvSpPr>
      <dsp:spPr>
        <a:xfrm>
          <a:off x="1161055" y="2591202"/>
          <a:ext cx="3887013" cy="568800"/>
        </a:xfrm>
        <a:prstGeom prst="roundRect">
          <a:avLst>
            <a:gd name="adj" fmla="val 10000"/>
          </a:avLst>
        </a:prstGeom>
        <a:gradFill rotWithShape="0">
          <a:gsLst>
            <a:gs pos="0">
              <a:schemeClr val="accent2">
                <a:hueOff val="-1446200"/>
                <a:satOff val="-9924"/>
                <a:lumOff val="5098"/>
                <a:alphaOff val="0"/>
                <a:shade val="85000"/>
                <a:satMod val="130000"/>
              </a:schemeClr>
            </a:gs>
            <a:gs pos="34000">
              <a:schemeClr val="accent2">
                <a:hueOff val="-1446200"/>
                <a:satOff val="-9924"/>
                <a:lumOff val="5098"/>
                <a:alphaOff val="0"/>
                <a:shade val="87000"/>
                <a:satMod val="125000"/>
              </a:schemeClr>
            </a:gs>
            <a:gs pos="70000">
              <a:schemeClr val="accent2">
                <a:hueOff val="-1446200"/>
                <a:satOff val="-9924"/>
                <a:lumOff val="5098"/>
                <a:alphaOff val="0"/>
                <a:tint val="100000"/>
                <a:shade val="90000"/>
                <a:satMod val="130000"/>
              </a:schemeClr>
            </a:gs>
            <a:gs pos="100000">
              <a:schemeClr val="accent2">
                <a:hueOff val="-1446200"/>
                <a:satOff val="-9924"/>
                <a:lumOff val="5098"/>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Final Merge using </a:t>
          </a:r>
          <a:r>
            <a:rPr lang="en-US" sz="1500" b="1" kern="1200" dirty="0" err="1"/>
            <a:t>pd.merge</a:t>
          </a:r>
          <a:r>
            <a:rPr lang="en-US" sz="1500" b="1" kern="1200" dirty="0"/>
            <a:t>()</a:t>
          </a:r>
        </a:p>
      </dsp:txBody>
      <dsp:txXfrm>
        <a:off x="1177715" y="2607862"/>
        <a:ext cx="3193708" cy="535480"/>
      </dsp:txXfrm>
    </dsp:sp>
    <dsp:sp modelId="{2D4C8193-BC34-47DB-90FB-5A9F72FAC47A}">
      <dsp:nvSpPr>
        <dsp:cNvPr id="0" name=""/>
        <dsp:cNvSpPr/>
      </dsp:nvSpPr>
      <dsp:spPr>
        <a:xfrm>
          <a:off x="3517292" y="415540"/>
          <a:ext cx="369720" cy="369720"/>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600479" y="415540"/>
        <a:ext cx="203346" cy="278214"/>
      </dsp:txXfrm>
    </dsp:sp>
    <dsp:sp modelId="{788DF53A-A31C-4847-8A5E-B73D82A5A59E}">
      <dsp:nvSpPr>
        <dsp:cNvPr id="0" name=""/>
        <dsp:cNvSpPr/>
      </dsp:nvSpPr>
      <dsp:spPr>
        <a:xfrm>
          <a:off x="3807556" y="1063341"/>
          <a:ext cx="369720" cy="369720"/>
        </a:xfrm>
        <a:prstGeom prst="downArrow">
          <a:avLst>
            <a:gd name="adj1" fmla="val 55000"/>
            <a:gd name="adj2" fmla="val 45000"/>
          </a:avLst>
        </a:prstGeom>
        <a:solidFill>
          <a:schemeClr val="accent2">
            <a:tint val="40000"/>
            <a:alpha val="90000"/>
            <a:hueOff val="-585803"/>
            <a:satOff val="-2208"/>
            <a:lumOff val="241"/>
            <a:alphaOff val="0"/>
          </a:schemeClr>
        </a:solidFill>
        <a:ln w="12700" cap="flat" cmpd="sng" algn="ctr">
          <a:solidFill>
            <a:schemeClr val="accent2">
              <a:tint val="40000"/>
              <a:alpha val="90000"/>
              <a:hueOff val="-585803"/>
              <a:satOff val="-2208"/>
              <a:lumOff val="24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90743" y="1063341"/>
        <a:ext cx="203346" cy="278214"/>
      </dsp:txXfrm>
    </dsp:sp>
    <dsp:sp modelId="{209D377E-C9F9-4D80-B8C8-A9AB98C64457}">
      <dsp:nvSpPr>
        <dsp:cNvPr id="0" name=""/>
        <dsp:cNvSpPr/>
      </dsp:nvSpPr>
      <dsp:spPr>
        <a:xfrm>
          <a:off x="4097820" y="1701661"/>
          <a:ext cx="369720" cy="369720"/>
        </a:xfrm>
        <a:prstGeom prst="downArrow">
          <a:avLst>
            <a:gd name="adj1" fmla="val 55000"/>
            <a:gd name="adj2" fmla="val 45000"/>
          </a:avLst>
        </a:prstGeom>
        <a:solidFill>
          <a:schemeClr val="accent2">
            <a:tint val="40000"/>
            <a:alpha val="90000"/>
            <a:hueOff val="-1171607"/>
            <a:satOff val="-4416"/>
            <a:lumOff val="481"/>
            <a:alphaOff val="0"/>
          </a:schemeClr>
        </a:solidFill>
        <a:ln w="12700" cap="flat" cmpd="sng" algn="ctr">
          <a:solidFill>
            <a:schemeClr val="accent2">
              <a:tint val="40000"/>
              <a:alpha val="90000"/>
              <a:hueOff val="-1171607"/>
              <a:satOff val="-4416"/>
              <a:lumOff val="48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181007" y="1701661"/>
        <a:ext cx="203346" cy="278214"/>
      </dsp:txXfrm>
    </dsp:sp>
    <dsp:sp modelId="{1CE3FA9C-364B-4FB3-B3E1-490398461368}">
      <dsp:nvSpPr>
        <dsp:cNvPr id="0" name=""/>
        <dsp:cNvSpPr/>
      </dsp:nvSpPr>
      <dsp:spPr>
        <a:xfrm>
          <a:off x="4388084" y="2355782"/>
          <a:ext cx="369720" cy="369720"/>
        </a:xfrm>
        <a:prstGeom prst="downArrow">
          <a:avLst>
            <a:gd name="adj1" fmla="val 55000"/>
            <a:gd name="adj2" fmla="val 45000"/>
          </a:avLst>
        </a:prstGeom>
        <a:solidFill>
          <a:schemeClr val="accent2">
            <a:tint val="40000"/>
            <a:alpha val="90000"/>
            <a:hueOff val="-1757410"/>
            <a:satOff val="-6624"/>
            <a:lumOff val="722"/>
            <a:alphaOff val="0"/>
          </a:schemeClr>
        </a:solidFill>
        <a:ln w="12700" cap="flat" cmpd="sng" algn="ctr">
          <a:solidFill>
            <a:schemeClr val="accent2">
              <a:tint val="40000"/>
              <a:alpha val="90000"/>
              <a:hueOff val="-1757410"/>
              <a:satOff val="-6624"/>
              <a:lumOff val="72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471271" y="2355782"/>
        <a:ext cx="203346" cy="2782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0560B6-FFDB-42B1-A294-3C682C641E53}">
      <dsp:nvSpPr>
        <dsp:cNvPr id="0" name=""/>
        <dsp:cNvSpPr/>
      </dsp:nvSpPr>
      <dsp:spPr>
        <a:xfrm>
          <a:off x="615619" y="1445196"/>
          <a:ext cx="719824" cy="71982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12EF8B-46CB-4DC5-9D65-3DC846A48042}">
      <dsp:nvSpPr>
        <dsp:cNvPr id="0" name=""/>
        <dsp:cNvSpPr/>
      </dsp:nvSpPr>
      <dsp:spPr>
        <a:xfrm>
          <a:off x="3113"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Why this model?</a:t>
          </a:r>
          <a:endParaRPr lang="en-US" sz="1400" kern="1200" dirty="0"/>
        </a:p>
      </dsp:txBody>
      <dsp:txXfrm>
        <a:off x="3113" y="2257987"/>
        <a:ext cx="2056640" cy="443463"/>
      </dsp:txXfrm>
    </dsp:sp>
    <dsp:sp modelId="{2782E82E-5FFA-43B3-8457-AD05EE3456B1}">
      <dsp:nvSpPr>
        <dsp:cNvPr id="0" name=""/>
        <dsp:cNvSpPr/>
      </dsp:nvSpPr>
      <dsp:spPr>
        <a:xfrm>
          <a:off x="3113"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a:t>The output is continuous</a:t>
          </a:r>
        </a:p>
        <a:p>
          <a:pPr marL="0" lvl="0" indent="0" algn="ctr" defTabSz="533400">
            <a:lnSpc>
              <a:spcPct val="100000"/>
            </a:lnSpc>
            <a:spcBef>
              <a:spcPct val="0"/>
            </a:spcBef>
            <a:spcAft>
              <a:spcPct val="35000"/>
            </a:spcAft>
            <a:buNone/>
          </a:pPr>
          <a:r>
            <a:rPr lang="en-US" sz="1200" kern="1200" dirty="0"/>
            <a:t>Help find a line that best fits the data</a:t>
          </a:r>
        </a:p>
      </dsp:txBody>
      <dsp:txXfrm>
        <a:off x="3113" y="2748481"/>
        <a:ext cx="2056640" cy="1040098"/>
      </dsp:txXfrm>
    </dsp:sp>
    <dsp:sp modelId="{C1219F12-AFE3-451A-B245-41D161B5B3CE}">
      <dsp:nvSpPr>
        <dsp:cNvPr id="0" name=""/>
        <dsp:cNvSpPr/>
      </dsp:nvSpPr>
      <dsp:spPr>
        <a:xfrm>
          <a:off x="3046244" y="1445196"/>
          <a:ext cx="719824" cy="71982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331D97-3EB9-48DE-9F39-DE03D6426E94}">
      <dsp:nvSpPr>
        <dsp:cNvPr id="0" name=""/>
        <dsp:cNvSpPr/>
      </dsp:nvSpPr>
      <dsp:spPr>
        <a:xfrm>
          <a:off x="2419666"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Split into training and testing</a:t>
          </a:r>
          <a:endParaRPr lang="en-US" sz="1400" kern="1200" dirty="0"/>
        </a:p>
      </dsp:txBody>
      <dsp:txXfrm>
        <a:off x="2419666" y="2257987"/>
        <a:ext cx="2056640" cy="443463"/>
      </dsp:txXfrm>
    </dsp:sp>
    <dsp:sp modelId="{349CBEC0-FA4F-46AB-B992-5BE39F9A4C01}">
      <dsp:nvSpPr>
        <dsp:cNvPr id="0" name=""/>
        <dsp:cNvSpPr/>
      </dsp:nvSpPr>
      <dsp:spPr>
        <a:xfrm>
          <a:off x="2419666"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a:t>Trained on 2015 data</a:t>
          </a:r>
        </a:p>
        <a:p>
          <a:pPr marL="0" lvl="0" indent="0" algn="ctr" defTabSz="533400">
            <a:lnSpc>
              <a:spcPct val="100000"/>
            </a:lnSpc>
            <a:spcBef>
              <a:spcPct val="0"/>
            </a:spcBef>
            <a:spcAft>
              <a:spcPct val="35000"/>
            </a:spcAft>
            <a:buNone/>
          </a:pPr>
          <a:r>
            <a:rPr lang="en-US" sz="1200" kern="1200" dirty="0"/>
            <a:t>Tested on 2016 data</a:t>
          </a:r>
        </a:p>
      </dsp:txBody>
      <dsp:txXfrm>
        <a:off x="2419666" y="2748481"/>
        <a:ext cx="2056640" cy="1040098"/>
      </dsp:txXfrm>
    </dsp:sp>
    <dsp:sp modelId="{EF02ED59-468E-4DDD-BAAF-3E4C8584EB5E}">
      <dsp:nvSpPr>
        <dsp:cNvPr id="0" name=""/>
        <dsp:cNvSpPr/>
      </dsp:nvSpPr>
      <dsp:spPr>
        <a:xfrm>
          <a:off x="5554675" y="1445196"/>
          <a:ext cx="719824" cy="71982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D43284-34CA-44CC-8434-05138D9AD935}">
      <dsp:nvSpPr>
        <dsp:cNvPr id="0" name=""/>
        <dsp:cNvSpPr/>
      </dsp:nvSpPr>
      <dsp:spPr>
        <a:xfrm>
          <a:off x="4836218"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Confusion matrix</a:t>
          </a:r>
          <a:endParaRPr lang="en-US" sz="1400" kern="1200" dirty="0"/>
        </a:p>
      </dsp:txBody>
      <dsp:txXfrm>
        <a:off x="4836218" y="2257987"/>
        <a:ext cx="2056640" cy="443463"/>
      </dsp:txXfrm>
    </dsp:sp>
    <dsp:sp modelId="{B1778D3C-BBFE-4227-8110-654272B1E1A9}">
      <dsp:nvSpPr>
        <dsp:cNvPr id="0" name=""/>
        <dsp:cNvSpPr/>
      </dsp:nvSpPr>
      <dsp:spPr>
        <a:xfrm>
          <a:off x="4836218"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DA2636-B96E-4A02-B248-13EBA7898C93}" type="datetimeFigureOut">
              <a:rPr lang="en-US" smtClean="0"/>
              <a:t>5/14/2021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637C41-411A-401A-96C1-737B479112E4}" type="slidenum">
              <a:rPr lang="en-US" smtClean="0"/>
              <a:t>‹#›</a:t>
            </a:fld>
            <a:endParaRPr lang="en-US"/>
          </a:p>
        </p:txBody>
      </p:sp>
    </p:spTree>
    <p:extLst>
      <p:ext uri="{BB962C8B-B14F-4D97-AF65-F5344CB8AC3E}">
        <p14:creationId xmlns:p14="http://schemas.microsoft.com/office/powerpoint/2010/main" val="612443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2</a:t>
            </a:fld>
            <a:endParaRPr lang="en-US"/>
          </a:p>
        </p:txBody>
      </p:sp>
    </p:spTree>
    <p:extLst>
      <p:ext uri="{BB962C8B-B14F-4D97-AF65-F5344CB8AC3E}">
        <p14:creationId xmlns:p14="http://schemas.microsoft.com/office/powerpoint/2010/main" val="3722995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address our main question, we used various data sets.</a:t>
            </a:r>
          </a:p>
          <a:p>
            <a:r>
              <a:rPr lang="en-US" dirty="0"/>
              <a:t>The main dataset being used is a collection of data from the World Happiness Report. It is a landmark survey of the state of global happiness. The data set has a collection of indicators on more than 140 countries around the world including happiness rank, happiness score on a scale of 0 to 10, standard error, and more… The data set includes reports from 2015 to 2016, which we decided to focus on for our machine learning model.</a:t>
            </a:r>
          </a:p>
          <a:p>
            <a:r>
              <a:rPr lang="en-US" dirty="0"/>
              <a:t>We will also be using the World Bank Life Expectancy data set and the Human Freedom Index, to compare against (for the years that align with our main data set) using the same years as indicators.</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3</a:t>
            </a:fld>
            <a:endParaRPr lang="en-US"/>
          </a:p>
        </p:txBody>
      </p:sp>
    </p:spTree>
    <p:extLst>
      <p:ext uri="{BB962C8B-B14F-4D97-AF65-F5344CB8AC3E}">
        <p14:creationId xmlns:p14="http://schemas.microsoft.com/office/powerpoint/2010/main" val="3780227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trough out the preprocessing stage, we systematically cleaned up each of the tables we wanted to use to focus on the minimum required fields to create a merged data set incorporating:</a:t>
            </a:r>
          </a:p>
          <a:p>
            <a:pPr marL="171450" indent="-171450">
              <a:buFont typeface="Arial" panose="020B0604020202020204" pitchFamily="34" charset="0"/>
              <a:buChar char="•"/>
            </a:pPr>
            <a:r>
              <a:rPr lang="en-US" dirty="0"/>
              <a:t>The same year (2015-2016)</a:t>
            </a:r>
          </a:p>
          <a:p>
            <a:pPr marL="171450" indent="-171450">
              <a:buFont typeface="Arial" panose="020B0604020202020204" pitchFamily="34" charset="0"/>
              <a:buChar char="•"/>
            </a:pPr>
            <a:r>
              <a:rPr lang="en-US" dirty="0"/>
              <a:t>Same country name</a:t>
            </a:r>
          </a:p>
          <a:p>
            <a:pPr marL="171450" indent="-171450">
              <a:buFont typeface="Arial" panose="020B0604020202020204" pitchFamily="34" charset="0"/>
              <a:buChar char="•"/>
            </a:pPr>
            <a:r>
              <a:rPr lang="en-US" dirty="0"/>
              <a:t>Same amount of data with no null or duplicates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First, we cleaned up and merge the 2015 and 2016 world happiness data frame, then did the same for the human freedom index data frame, followed by the life expectancy data frame, and finally we merged all three into one final data frame</a:t>
            </a:r>
          </a:p>
        </p:txBody>
      </p:sp>
      <p:sp>
        <p:nvSpPr>
          <p:cNvPr id="4" name="Slide Number Placeholder 3"/>
          <p:cNvSpPr>
            <a:spLocks noGrp="1"/>
          </p:cNvSpPr>
          <p:nvPr>
            <p:ph type="sldNum" sz="quarter" idx="5"/>
          </p:nvPr>
        </p:nvSpPr>
        <p:spPr/>
        <p:txBody>
          <a:bodyPr/>
          <a:lstStyle/>
          <a:p>
            <a:fld id="{30637C41-411A-401A-96C1-737B479112E4}" type="slidenum">
              <a:rPr lang="en-US" smtClean="0"/>
              <a:t>7</a:t>
            </a:fld>
            <a:endParaRPr lang="en-US"/>
          </a:p>
        </p:txBody>
      </p:sp>
    </p:spTree>
    <p:extLst>
      <p:ext uri="{BB962C8B-B14F-4D97-AF65-F5344CB8AC3E}">
        <p14:creationId xmlns:p14="http://schemas.microsoft.com/office/powerpoint/2010/main" val="3609614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Linear regression is a linear approach to modeling the relationship between a dependent variable and one or more independent variables. In simpler terms, it is the ‘line of best fit’ that represents a dataset. In this case, our dependent variable was the happiness score, and the independent variables were the features (columns).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Linear regression assumes there is a straight-line relationship between them. Sometimes this is incorrect. For example, the relationship between income and age is curved, i.e., income tends to rise in the early parts of adulthood, flatten out in later adulthood and decline after people retire.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Linear Regression Only Looks at the Mean of the Dependent Variable. Linear regression looks at a relationship between the mean of the dependent variable and the independent variables. For example, if you look at the relationship between the birth weight of infants and maternal characteristics such as age, linear regression will look at the average weight of babies born to mothers of different ages. However, sometimes you need to look at the extremes of the dependent variable, e.g., babies are at risk when their weights are low, so you would want to look at the extremes in this example.</a:t>
            </a:r>
          </a:p>
          <a:p>
            <a:endParaRPr lang="en-US" b="1" dirty="0"/>
          </a:p>
        </p:txBody>
      </p:sp>
      <p:sp>
        <p:nvSpPr>
          <p:cNvPr id="4" name="Slide Number Placeholder 3"/>
          <p:cNvSpPr>
            <a:spLocks noGrp="1"/>
          </p:cNvSpPr>
          <p:nvPr>
            <p:ph type="sldNum" sz="quarter" idx="5"/>
          </p:nvPr>
        </p:nvSpPr>
        <p:spPr/>
        <p:txBody>
          <a:bodyPr/>
          <a:lstStyle/>
          <a:p>
            <a:fld id="{30637C41-411A-401A-96C1-737B479112E4}" type="slidenum">
              <a:rPr lang="en-US" smtClean="0"/>
              <a:t>10</a:t>
            </a:fld>
            <a:endParaRPr lang="en-US"/>
          </a:p>
        </p:txBody>
      </p:sp>
    </p:spTree>
    <p:extLst>
      <p:ext uri="{BB962C8B-B14F-4D97-AF65-F5344CB8AC3E}">
        <p14:creationId xmlns:p14="http://schemas.microsoft.com/office/powerpoint/2010/main" val="3618918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create linear regression model. </a:t>
            </a:r>
          </a:p>
          <a:p>
            <a:endParaRPr lang="en-US" dirty="0"/>
          </a:p>
          <a:p>
            <a:r>
              <a:rPr lang="en-US" dirty="0"/>
              <a:t>Included happiness data in model and it biased the model since it is what was used to create the happiness score 99%</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38-48% accuracy rate</a:t>
            </a:r>
          </a:p>
          <a:p>
            <a:r>
              <a:rPr lang="en-US" dirty="0"/>
              <a:t>Accuracy score was low no matter which combination of feature to try</a:t>
            </a:r>
          </a:p>
          <a:p>
            <a:r>
              <a:rPr lang="en-US" dirty="0"/>
              <a:t>Slip data 2015 training </a:t>
            </a:r>
          </a:p>
          <a:p>
            <a:r>
              <a:rPr lang="en-US" dirty="0"/>
              <a:t>2016 testing higher accuracy</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11</a:t>
            </a:fld>
            <a:endParaRPr lang="en-US"/>
          </a:p>
        </p:txBody>
      </p:sp>
    </p:spTree>
    <p:extLst>
      <p:ext uri="{BB962C8B-B14F-4D97-AF65-F5344CB8AC3E}">
        <p14:creationId xmlns:p14="http://schemas.microsoft.com/office/powerpoint/2010/main" val="1538234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Correlation between ‘Schooling’ and ‘Life Expectancy’ of 0.73. This may be because education is more established and prevalent in wealthier countries. This means countries with less corruption, infrastructure, healthcare, welfare, and so forth.</a:t>
            </a:r>
          </a:p>
          <a:p>
            <a:endParaRPr lang="en-US" sz="1200" dirty="0"/>
          </a:p>
          <a:p>
            <a:r>
              <a:rPr lang="en-US" sz="1200" b="0" i="0" kern="1200" dirty="0">
                <a:solidFill>
                  <a:schemeClr val="tx1"/>
                </a:solidFill>
                <a:effectLst/>
                <a:latin typeface="+mn-lt"/>
                <a:ea typeface="+mn-ea"/>
                <a:cs typeface="+mn-cs"/>
              </a:rPr>
              <a:t>Strong c</a:t>
            </a:r>
            <a:r>
              <a:rPr lang="en-US" sz="1200" dirty="0"/>
              <a:t>orrelation between ‘GDP per Capita’ and ‘Happiness Score’ of 0.80. This may be because with capital gain comes access to better infrastructure, health care, which are important (to various degrees) to all.</a:t>
            </a:r>
          </a:p>
          <a:p>
            <a:endParaRPr lang="en-US" sz="1200" dirty="0"/>
          </a:p>
          <a:p>
            <a:r>
              <a:rPr lang="en-US" sz="1200" dirty="0"/>
              <a:t>Moderate correlation between  ‘Rule of Law’ and ‘Happiness Score’ of 0.70. This may be because with  rule of law comes order and security, which in turn put people at ease to be happy. </a:t>
            </a:r>
          </a:p>
          <a:p>
            <a:endParaRPr lang="en-US" sz="1200" dirty="0"/>
          </a:p>
          <a:p>
            <a:r>
              <a:rPr lang="en-US" sz="1200" dirty="0"/>
              <a:t>The least relevant factors seemed to be religion, generosity,  and trust in the government.</a:t>
            </a:r>
            <a:br>
              <a:rPr lang="en-US" sz="1200" dirty="0"/>
            </a:br>
            <a:r>
              <a:rPr lang="en-US" sz="1200" dirty="0"/>
              <a:t> </a:t>
            </a:r>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13</a:t>
            </a:fld>
            <a:endParaRPr lang="en-US"/>
          </a:p>
        </p:txBody>
      </p:sp>
    </p:spTree>
    <p:extLst>
      <p:ext uri="{BB962C8B-B14F-4D97-AF65-F5344CB8AC3E}">
        <p14:creationId xmlns:p14="http://schemas.microsoft.com/office/powerpoint/2010/main" val="1449680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16</a:t>
            </a:fld>
            <a:endParaRPr lang="en-US"/>
          </a:p>
        </p:txBody>
      </p:sp>
    </p:spTree>
    <p:extLst>
      <p:ext uri="{BB962C8B-B14F-4D97-AF65-F5344CB8AC3E}">
        <p14:creationId xmlns:p14="http://schemas.microsoft.com/office/powerpoint/2010/main" val="2496667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5F1A66-D2B4-4C47-8F3E-2E4D60607987}" type="datetime1">
              <a:rPr lang="en-US" smtClean="0"/>
              <a:t>5/14/2021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1246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B75C2-A98C-465F-8EAD-6074FF0971EB}" type="datetime1">
              <a:rPr lang="en-US" smtClean="0"/>
              <a:t>5/14/2021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6923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DB42C2-478F-4BD8-9351-295FFB399898}" type="datetime1">
              <a:rPr lang="en-US" smtClean="0"/>
              <a:t>5/14/2021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02672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891834-0BB8-4136-94D1-A599549D3C0E}" type="datetime1">
              <a:rPr lang="en-US" smtClean="0"/>
              <a:t>5/14/2021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2348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8DB72B-9325-47D2-9984-58DF5C63013C}" type="datetime1">
              <a:rPr lang="en-US" smtClean="0"/>
              <a:t>5/14/2021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080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00EE6A-BC2E-46B1-8F72-E2188B48FB97}" type="datetime1">
              <a:rPr lang="en-US" smtClean="0"/>
              <a:t>5/14/2021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0511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8067EE-8502-4DD4-90E6-0165310AE62F}" type="datetime1">
              <a:rPr lang="en-US" smtClean="0"/>
              <a:t>5/14/2021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68265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0B8032-65EE-4ED4-A13C-3CFF0619FA13}" type="datetime1">
              <a:rPr lang="en-US" smtClean="0"/>
              <a:t>5/14/2021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81646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C034081-01CA-444D-84F8-E21ACD500E1A}" type="datetime1">
              <a:rPr lang="en-US" smtClean="0"/>
              <a:t>5/14/2021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50555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F7705F6-7223-41E4-9CCE-BCCBFEE598A4}" type="datetime1">
              <a:rPr lang="en-US" smtClean="0"/>
              <a:t>5/14/2021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76713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495766-A472-4B60-8F81-167579BD7FD9}" type="datetime1">
              <a:rPr lang="en-US" smtClean="0"/>
              <a:t>5/14/2021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835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5F1291C-5098-48E0-9FB5-A426AE910FA5}" type="datetime1">
              <a:rPr lang="en-US" smtClean="0"/>
              <a:t>5/14/2021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4B7E4EF-A1BD-40F4-AB7B-04F084DD991D}"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567464"/>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File:Tableau_Logo.png" TargetMode="External"/><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hyperlink" Target="https://public.tableau.com/profile/gloria.yahouedeou#!/vizhome/20152016HappinessData/WorldHappinessAnalysisfor20152016?publish=y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Kaggle" TargetMode="External"/><Relationship Id="rId3" Type="http://schemas.openxmlformats.org/officeDocument/2006/relationships/hyperlink" Target="https://www.kaggle.com/unsdsn/world-happiness" TargetMode="External"/><Relationship Id="rId7" Type="http://schemas.microsoft.com/office/2007/relationships/hdphoto" Target="../media/hdphoto1.wdp"/><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hyperlink" Target="https://www.kaggle.com/gsutters/the-human-freedom-index" TargetMode="External"/><Relationship Id="rId10" Type="http://schemas.openxmlformats.org/officeDocument/2006/relationships/hyperlink" Target="https://www.booksprints.net/" TargetMode="External"/><Relationship Id="rId4" Type="http://schemas.openxmlformats.org/officeDocument/2006/relationships/hyperlink" Target="https://data.worldbank.org/indicator/SP.DYN.LE00.IN" TargetMode="Externa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Pandas_%28software%29" TargetMode="External"/><Relationship Id="rId13" Type="http://schemas.openxmlformats.org/officeDocument/2006/relationships/hyperlink" Target="https://opensource.com/article/17/2/six-open-source-brands" TargetMode="External"/><Relationship Id="rId3" Type="http://schemas.openxmlformats.org/officeDocument/2006/relationships/diagramLayout" Target="../diagrams/layout1.xml"/><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hyperlink" Target="https://about.gitlab.com/solutions/aws/" TargetMode="External"/><Relationship Id="rId5" Type="http://schemas.openxmlformats.org/officeDocument/2006/relationships/diagramColors" Target="../diagrams/colors1.xml"/><Relationship Id="rId10" Type="http://schemas.openxmlformats.org/officeDocument/2006/relationships/image" Target="../media/image12.png"/><Relationship Id="rId4" Type="http://schemas.openxmlformats.org/officeDocument/2006/relationships/diagramQuickStyle" Target="../diagrams/quickStyle1.xml"/><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5" name="Picture 4" descr="abstract image">
            <a:extLst>
              <a:ext uri="{FF2B5EF4-FFF2-40B4-BE49-F238E27FC236}">
                <a16:creationId xmlns:a16="http://schemas.microsoft.com/office/drawing/2014/main" id="{6D3BA21E-E6C8-4E14-8E53-C5DF567E9DFF}"/>
              </a:ext>
            </a:extLst>
          </p:cNvPr>
          <p:cNvPicPr>
            <a:picLocks noChangeAspect="1"/>
          </p:cNvPicPr>
          <p:nvPr/>
        </p:nvPicPr>
        <p:blipFill rotWithShape="1">
          <a:blip r:embed="rId2">
            <a:duotone>
              <a:prstClr val="black"/>
              <a:schemeClr val="tx2">
                <a:tint val="45000"/>
                <a:satMod val="400000"/>
              </a:schemeClr>
            </a:duotone>
            <a:alphaModFix amt="40000"/>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097280" y="758952"/>
            <a:ext cx="10058400" cy="3566160"/>
          </a:xfrm>
        </p:spPr>
        <p:txBody>
          <a:bodyPr>
            <a:normAutofit/>
          </a:bodyPr>
          <a:lstStyle/>
          <a:p>
            <a:r>
              <a:rPr lang="en-US" dirty="0"/>
              <a:t>What contributes to Happiness?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100051" y="4455621"/>
            <a:ext cx="10058400" cy="1143000"/>
          </a:xfrm>
        </p:spPr>
        <p:txBody>
          <a:bodyPr>
            <a:normAutofit/>
          </a:bodyPr>
          <a:lstStyle/>
          <a:p>
            <a:pPr lvl="0">
              <a:spcBef>
                <a:spcPts val="0"/>
              </a:spcBef>
              <a:spcAft>
                <a:spcPts val="600"/>
              </a:spcAft>
              <a:buClr>
                <a:srgbClr val="000000"/>
              </a:buClr>
              <a:buSzPts val="213"/>
            </a:pPr>
            <a:r>
              <a:rPr lang="en-US" sz="1500" dirty="0"/>
              <a:t>Happiness and its contributing factors</a:t>
            </a:r>
          </a:p>
          <a:p>
            <a:pPr lvl="0">
              <a:spcBef>
                <a:spcPts val="0"/>
              </a:spcBef>
              <a:spcAft>
                <a:spcPts val="600"/>
              </a:spcAft>
              <a:buClr>
                <a:srgbClr val="000000"/>
              </a:buClr>
              <a:buSzPts val="213"/>
            </a:pPr>
            <a:r>
              <a:rPr lang="en-US" sz="1500" dirty="0"/>
              <a:t>By</a:t>
            </a:r>
          </a:p>
          <a:p>
            <a:pPr lvl="0">
              <a:spcBef>
                <a:spcPts val="0"/>
              </a:spcBef>
              <a:spcAft>
                <a:spcPts val="600"/>
              </a:spcAft>
              <a:buClr>
                <a:srgbClr val="000000"/>
              </a:buClr>
              <a:buSzPts val="213"/>
            </a:pPr>
            <a:r>
              <a:rPr lang="en" sz="1500" b="1" dirty="0"/>
              <a:t>Assistant Cisse, Diana Borkar, Merelynn (Lynn) Okang  &amp; Gloria Yahouedeou</a:t>
            </a:r>
            <a:endParaRPr lang="en-US" sz="1500" b="1" dirty="0"/>
          </a:p>
        </p:txBody>
      </p:sp>
      <p:cxnSp>
        <p:nvCxnSpPr>
          <p:cNvPr id="10" name="Straight Connector 9">
            <a:extLst>
              <a:ext uri="{FF2B5EF4-FFF2-40B4-BE49-F238E27FC236}">
                <a16:creationId xmlns:a16="http://schemas.microsoft.com/office/drawing/2014/main" id="{0268177E-1445-4DCF-955D-1CAE9B76FF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2">
                <a:alpha val="80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5D52B88-A4AE-4B06-AEFC-8E492B903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FD6FA94-0FE6-4CC5-BC1A-1F4780CDA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FCE110A9-4809-48E8-9FE9-E0F934C20F4D}"/>
              </a:ext>
            </a:extLst>
          </p:cNvPr>
          <p:cNvSpPr>
            <a:spLocks noGrp="1"/>
          </p:cNvSpPr>
          <p:nvPr>
            <p:ph type="sldNum" sz="quarter" idx="12"/>
          </p:nvPr>
        </p:nvSpPr>
        <p:spPr/>
        <p:txBody>
          <a:bodyPr/>
          <a:lstStyle/>
          <a:p>
            <a:fld id="{34B7E4EF-A1BD-40F4-AB7B-04F084DD991D}" type="slidenum">
              <a:rPr lang="en-US" smtClean="0"/>
              <a:t>1</a:t>
            </a:fld>
            <a:endParaRPr lang="en-US" dirty="0"/>
          </a:p>
        </p:txBody>
      </p:sp>
    </p:spTree>
    <p:extLst>
      <p:ext uri="{BB962C8B-B14F-4D97-AF65-F5344CB8AC3E}">
        <p14:creationId xmlns:p14="http://schemas.microsoft.com/office/powerpoint/2010/main" val="173669318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0000"/>
            <a:shade val="97000"/>
            <a:satMod val="130000"/>
          </a:schemeClr>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301229-3D1B-4745-8087-71F6A124BA0E}"/>
              </a:ext>
            </a:extLst>
          </p:cNvPr>
          <p:cNvSpPr>
            <a:spLocks noGrp="1"/>
          </p:cNvSpPr>
          <p:nvPr>
            <p:ph type="title"/>
          </p:nvPr>
        </p:nvSpPr>
        <p:spPr>
          <a:xfrm>
            <a:off x="949047" y="643466"/>
            <a:ext cx="2771273" cy="5225627"/>
          </a:xfrm>
        </p:spPr>
        <p:txBody>
          <a:bodyPr anchor="ctr">
            <a:normAutofit/>
          </a:bodyPr>
          <a:lstStyle/>
          <a:p>
            <a:pPr algn="ctr"/>
            <a:r>
              <a:rPr lang="en-US" sz="3600" dirty="0"/>
              <a:t>Machine Learning Model  </a:t>
            </a:r>
            <a:br>
              <a:rPr lang="en-US" sz="3600" dirty="0"/>
            </a:br>
            <a:r>
              <a:rPr lang="en-US" sz="3600" dirty="0"/>
              <a:t>– </a:t>
            </a:r>
            <a:br>
              <a:rPr lang="en-US" sz="3600" dirty="0"/>
            </a:br>
            <a:r>
              <a:rPr lang="en-US" sz="3600" dirty="0"/>
              <a:t>Linear Regression</a:t>
            </a:r>
          </a:p>
        </p:txBody>
      </p:sp>
      <p:cxnSp>
        <p:nvCxnSpPr>
          <p:cNvPr id="15" name="Straight Connector 9">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570271"/>
            <a:ext cx="0" cy="3200400"/>
          </a:xfrm>
          <a:prstGeom prst="line">
            <a:avLst/>
          </a:prstGeom>
          <a:ln w="31750">
            <a:solidFill>
              <a:schemeClr val="accent2"/>
            </a:solidFill>
            <a:miter lim="800000"/>
          </a:ln>
        </p:spPr>
        <p:style>
          <a:lnRef idx="1">
            <a:schemeClr val="accent1"/>
          </a:lnRef>
          <a:fillRef idx="0">
            <a:schemeClr val="accent1"/>
          </a:fillRef>
          <a:effectRef idx="0">
            <a:schemeClr val="accent1"/>
          </a:effectRef>
          <a:fontRef idx="minor">
            <a:schemeClr val="tx1"/>
          </a:fontRef>
        </p:style>
      </p:cxnSp>
      <p:graphicFrame>
        <p:nvGraphicFramePr>
          <p:cNvPr id="18" name="Content Placeholder 2">
            <a:extLst>
              <a:ext uri="{FF2B5EF4-FFF2-40B4-BE49-F238E27FC236}">
                <a16:creationId xmlns:a16="http://schemas.microsoft.com/office/drawing/2014/main" id="{35494FC1-68B2-4CC6-B3E4-3129F1597A64}"/>
              </a:ext>
            </a:extLst>
          </p:cNvPr>
          <p:cNvGraphicFramePr>
            <a:graphicFrameLocks noGrp="1"/>
          </p:cNvGraphicFramePr>
          <p:nvPr>
            <p:ph idx="1"/>
            <p:extLst>
              <p:ext uri="{D42A27DB-BD31-4B8C-83A1-F6EECF244321}">
                <p14:modId xmlns:p14="http://schemas.microsoft.com/office/powerpoint/2010/main" val="1661049579"/>
              </p:ext>
            </p:extLst>
          </p:nvPr>
        </p:nvGraphicFramePr>
        <p:xfrm>
          <a:off x="4351019" y="643466"/>
          <a:ext cx="6895973" cy="52256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Rectangle 11">
            <a:extLst>
              <a:ext uri="{FF2B5EF4-FFF2-40B4-BE49-F238E27FC236}">
                <a16:creationId xmlns:a16="http://schemas.microsoft.com/office/drawing/2014/main" id="{4C15B19B-E7BB-4060-B12F-3CDA8EF16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336792"/>
            <a:ext cx="12188825" cy="521208"/>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27046CEE-4257-4C65-98B1-C292517F277F}"/>
              </a:ext>
            </a:extLst>
          </p:cNvPr>
          <p:cNvSpPr>
            <a:spLocks noGrp="1"/>
          </p:cNvSpPr>
          <p:nvPr>
            <p:ph type="sldNum" sz="quarter" idx="12"/>
          </p:nvPr>
        </p:nvSpPr>
        <p:spPr/>
        <p:txBody>
          <a:bodyPr/>
          <a:lstStyle/>
          <a:p>
            <a:fld id="{34B7E4EF-A1BD-40F4-AB7B-04F084DD991D}" type="slidenum">
              <a:rPr lang="en-US" smtClean="0"/>
              <a:t>10</a:t>
            </a:fld>
            <a:endParaRPr lang="en-US" dirty="0"/>
          </a:p>
        </p:txBody>
      </p:sp>
    </p:spTree>
    <p:extLst>
      <p:ext uri="{BB962C8B-B14F-4D97-AF65-F5344CB8AC3E}">
        <p14:creationId xmlns:p14="http://schemas.microsoft.com/office/powerpoint/2010/main" val="12049347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83BAE65-D215-4292-9498-D9610AC2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53BB4CE-7179-401B-ABCE-9D02B4566138}"/>
              </a:ext>
            </a:extLst>
          </p:cNvPr>
          <p:cNvSpPr>
            <a:spLocks noGrp="1"/>
          </p:cNvSpPr>
          <p:nvPr>
            <p:ph type="title"/>
          </p:nvPr>
        </p:nvSpPr>
        <p:spPr>
          <a:xfrm>
            <a:off x="7859485" y="634946"/>
            <a:ext cx="3690257" cy="1450757"/>
          </a:xfrm>
        </p:spPr>
        <p:txBody>
          <a:bodyPr>
            <a:normAutofit/>
          </a:bodyPr>
          <a:lstStyle/>
          <a:p>
            <a:r>
              <a:rPr lang="en-US"/>
              <a:t>Split train and test</a:t>
            </a:r>
            <a:endParaRPr lang="en-US" dirty="0"/>
          </a:p>
        </p:txBody>
      </p:sp>
      <p:pic>
        <p:nvPicPr>
          <p:cNvPr id="7" name="Picture 6">
            <a:extLst>
              <a:ext uri="{FF2B5EF4-FFF2-40B4-BE49-F238E27FC236}">
                <a16:creationId xmlns:a16="http://schemas.microsoft.com/office/drawing/2014/main" id="{BCDBED6A-4E6F-416C-A1C2-3F19E49487D5}"/>
              </a:ext>
            </a:extLst>
          </p:cNvPr>
          <p:cNvPicPr>
            <a:picLocks noChangeAspect="1"/>
          </p:cNvPicPr>
          <p:nvPr/>
        </p:nvPicPr>
        <p:blipFill>
          <a:blip r:embed="rId3"/>
          <a:stretch>
            <a:fillRect/>
          </a:stretch>
        </p:blipFill>
        <p:spPr>
          <a:xfrm>
            <a:off x="474841" y="2344427"/>
            <a:ext cx="6909801" cy="3748566"/>
          </a:xfrm>
          <a:prstGeom prst="rect">
            <a:avLst/>
          </a:prstGeom>
          <a:ln>
            <a:noFill/>
          </a:ln>
          <a:effectLst>
            <a:outerShdw blurRad="292100" dist="139700" dir="2700000" algn="tl" rotWithShape="0">
              <a:srgbClr val="333333">
                <a:alpha val="65000"/>
              </a:srgbClr>
            </a:outerShdw>
          </a:effectLst>
        </p:spPr>
      </p:pic>
      <p:cxnSp>
        <p:nvCxnSpPr>
          <p:cNvPr id="14" name="Straight Connector 13">
            <a:extLst>
              <a:ext uri="{FF2B5EF4-FFF2-40B4-BE49-F238E27FC236}">
                <a16:creationId xmlns:a16="http://schemas.microsoft.com/office/drawing/2014/main" id="{5C99ACED-3F9B-471D-97BC-E5D2D2319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D263DF51-C371-4981-BF4B-6AC4D8D56B0F}"/>
              </a:ext>
            </a:extLst>
          </p:cNvPr>
          <p:cNvSpPr>
            <a:spLocks noGrp="1"/>
          </p:cNvSpPr>
          <p:nvPr>
            <p:ph idx="1"/>
          </p:nvPr>
        </p:nvSpPr>
        <p:spPr>
          <a:xfrm>
            <a:off x="7859485" y="2198914"/>
            <a:ext cx="3690257" cy="3670180"/>
          </a:xfrm>
        </p:spPr>
        <p:txBody>
          <a:bodyPr>
            <a:normAutofit/>
          </a:bodyPr>
          <a:lstStyle/>
          <a:p>
            <a:pPr lvl="1">
              <a:buFont typeface="Wingdings" panose="05000000000000000000" pitchFamily="2" charset="2"/>
              <a:buChar char="§"/>
            </a:pPr>
            <a:r>
              <a:rPr lang="en-US" dirty="0"/>
              <a:t>Trained on 2015 data</a:t>
            </a:r>
          </a:p>
          <a:p>
            <a:pPr lvl="1">
              <a:buFont typeface="Wingdings" panose="05000000000000000000" pitchFamily="2" charset="2"/>
              <a:buChar char="§"/>
            </a:pPr>
            <a:r>
              <a:rPr lang="en-US" dirty="0"/>
              <a:t>Tested on 2016 data</a:t>
            </a:r>
          </a:p>
          <a:p>
            <a:endParaRPr lang="en-US" dirty="0"/>
          </a:p>
        </p:txBody>
      </p:sp>
      <p:sp>
        <p:nvSpPr>
          <p:cNvPr id="16" name="Rectangle 15">
            <a:extLst>
              <a:ext uri="{FF2B5EF4-FFF2-40B4-BE49-F238E27FC236}">
                <a16:creationId xmlns:a16="http://schemas.microsoft.com/office/drawing/2014/main" id="{86C05757-249C-4F2B-B326-B940FDD9C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E922679-5189-4C5C-9FBB-6839F89C6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3" name="Picture 12">
            <a:extLst>
              <a:ext uri="{FF2B5EF4-FFF2-40B4-BE49-F238E27FC236}">
                <a16:creationId xmlns:a16="http://schemas.microsoft.com/office/drawing/2014/main" id="{9ABFD84C-7DFF-4D57-92B8-3153B8A09BF0}"/>
              </a:ext>
            </a:extLst>
          </p:cNvPr>
          <p:cNvPicPr>
            <a:picLocks noChangeAspect="1"/>
          </p:cNvPicPr>
          <p:nvPr/>
        </p:nvPicPr>
        <p:blipFill>
          <a:blip r:embed="rId4"/>
          <a:stretch>
            <a:fillRect/>
          </a:stretch>
        </p:blipFill>
        <p:spPr>
          <a:xfrm>
            <a:off x="474841" y="457199"/>
            <a:ext cx="6909801" cy="1332411"/>
          </a:xfrm>
          <a:prstGeom prst="rect">
            <a:avLst/>
          </a:prstGeom>
          <a:ln>
            <a:noFill/>
          </a:ln>
          <a:effectLst>
            <a:outerShdw blurRad="292100" dist="139700" dir="2700000" algn="tl" rotWithShape="0">
              <a:srgbClr val="333333">
                <a:alpha val="65000"/>
              </a:srgbClr>
            </a:outerShdw>
          </a:effectLst>
        </p:spPr>
      </p:pic>
      <p:sp>
        <p:nvSpPr>
          <p:cNvPr id="3" name="Slide Number Placeholder 2">
            <a:extLst>
              <a:ext uri="{FF2B5EF4-FFF2-40B4-BE49-F238E27FC236}">
                <a16:creationId xmlns:a16="http://schemas.microsoft.com/office/drawing/2014/main" id="{44739422-FAC1-4453-84F6-E8A2FADCB520}"/>
              </a:ext>
            </a:extLst>
          </p:cNvPr>
          <p:cNvSpPr>
            <a:spLocks noGrp="1"/>
          </p:cNvSpPr>
          <p:nvPr>
            <p:ph type="sldNum" sz="quarter" idx="12"/>
          </p:nvPr>
        </p:nvSpPr>
        <p:spPr/>
        <p:txBody>
          <a:bodyPr/>
          <a:lstStyle/>
          <a:p>
            <a:fld id="{34B7E4EF-A1BD-40F4-AB7B-04F084DD991D}" type="slidenum">
              <a:rPr lang="en-US" smtClean="0"/>
              <a:t>11</a:t>
            </a:fld>
            <a:endParaRPr lang="en-US" dirty="0"/>
          </a:p>
        </p:txBody>
      </p:sp>
    </p:spTree>
    <p:extLst>
      <p:ext uri="{BB962C8B-B14F-4D97-AF65-F5344CB8AC3E}">
        <p14:creationId xmlns:p14="http://schemas.microsoft.com/office/powerpoint/2010/main" val="3040576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D2B7-B7DC-47A2-A375-8416D5716E05}"/>
              </a:ext>
            </a:extLst>
          </p:cNvPr>
          <p:cNvSpPr>
            <a:spLocks noGrp="1"/>
          </p:cNvSpPr>
          <p:nvPr>
            <p:ph type="title"/>
          </p:nvPr>
        </p:nvSpPr>
        <p:spPr/>
        <p:txBody>
          <a:bodyPr/>
          <a:lstStyle/>
          <a:p>
            <a:r>
              <a:rPr lang="en-US" dirty="0"/>
              <a:t>Data Analysis</a:t>
            </a:r>
          </a:p>
        </p:txBody>
      </p:sp>
      <p:sp>
        <p:nvSpPr>
          <p:cNvPr id="10" name="Content Placeholder 9">
            <a:extLst>
              <a:ext uri="{FF2B5EF4-FFF2-40B4-BE49-F238E27FC236}">
                <a16:creationId xmlns:a16="http://schemas.microsoft.com/office/drawing/2014/main" id="{7E04A079-E998-4CEE-B094-75C2BC72D212}"/>
              </a:ext>
            </a:extLst>
          </p:cNvPr>
          <p:cNvSpPr>
            <a:spLocks noGrp="1"/>
          </p:cNvSpPr>
          <p:nvPr>
            <p:ph sz="half" idx="1"/>
          </p:nvPr>
        </p:nvSpPr>
        <p:spPr/>
        <p:txBody>
          <a:bodyPr>
            <a:normAutofit/>
          </a:bodyPr>
          <a:lstStyle/>
          <a:p>
            <a:pPr>
              <a:buFont typeface="Wingdings" panose="05000000000000000000" pitchFamily="2" charset="2"/>
              <a:buChar char="v"/>
            </a:pPr>
            <a:r>
              <a:rPr lang="en-US" dirty="0"/>
              <a:t>Used supervised linear regression model to predict the happiness scores of countries</a:t>
            </a:r>
          </a:p>
          <a:p>
            <a:pPr>
              <a:buFont typeface="Wingdings" panose="05000000000000000000" pitchFamily="2" charset="2"/>
              <a:buChar char="v"/>
            </a:pPr>
            <a:r>
              <a:rPr lang="en-US" dirty="0"/>
              <a:t>The features are all columns not part of the original happiness dataset ('happiness_score','</a:t>
            </a:r>
            <a:r>
              <a:rPr lang="en-US" dirty="0" err="1"/>
              <a:t>economy_gdp_per_capita</a:t>
            </a:r>
            <a:r>
              <a:rPr lang="en-US" dirty="0"/>
              <a:t>’, 'family', '</a:t>
            </a:r>
            <a:r>
              <a:rPr lang="en-US" dirty="0" err="1"/>
              <a:t>health_life_expectancy</a:t>
            </a:r>
            <a:r>
              <a:rPr lang="en-US" dirty="0"/>
              <a:t>', 'freedom', '</a:t>
            </a:r>
            <a:r>
              <a:rPr lang="en-US" dirty="0" err="1"/>
              <a:t>trust_government_corruption</a:t>
            </a:r>
            <a:r>
              <a:rPr lang="en-US" dirty="0"/>
              <a:t>', 'generosity', '</a:t>
            </a:r>
            <a:r>
              <a:rPr lang="en-US" dirty="0" err="1"/>
              <a:t>dystopia_residual</a:t>
            </a:r>
            <a:r>
              <a:rPr lang="en-US" dirty="0"/>
              <a:t>’)</a:t>
            </a:r>
          </a:p>
          <a:p>
            <a:pPr>
              <a:buFont typeface="Wingdings" panose="05000000000000000000" pitchFamily="2" charset="2"/>
              <a:buChar char="v"/>
            </a:pPr>
            <a:r>
              <a:rPr lang="en-US" dirty="0"/>
              <a:t>Train on 2015 data and tested on 2016 data</a:t>
            </a:r>
          </a:p>
          <a:p>
            <a:pPr>
              <a:buFont typeface="Wingdings" panose="05000000000000000000" pitchFamily="2" charset="2"/>
              <a:buChar char="v"/>
            </a:pPr>
            <a:r>
              <a:rPr lang="en-US" dirty="0"/>
              <a:t>Accuracy score of 71.71%</a:t>
            </a:r>
          </a:p>
          <a:p>
            <a:pPr marL="0" indent="0">
              <a:buNone/>
            </a:pPr>
            <a:endParaRPr lang="en-US" dirty="0"/>
          </a:p>
        </p:txBody>
      </p:sp>
      <p:pic>
        <p:nvPicPr>
          <p:cNvPr id="12" name="Content Placeholder 11">
            <a:extLst>
              <a:ext uri="{FF2B5EF4-FFF2-40B4-BE49-F238E27FC236}">
                <a16:creationId xmlns:a16="http://schemas.microsoft.com/office/drawing/2014/main" id="{FFDC6AE6-4632-4F6E-AEF8-501060A5118E}"/>
              </a:ext>
            </a:extLst>
          </p:cNvPr>
          <p:cNvPicPr>
            <a:picLocks noGrp="1" noChangeAspect="1"/>
          </p:cNvPicPr>
          <p:nvPr>
            <p:ph sz="half" idx="2"/>
          </p:nvPr>
        </p:nvPicPr>
        <p:blipFill>
          <a:blip r:embed="rId2"/>
          <a:stretch>
            <a:fillRect/>
          </a:stretch>
        </p:blipFill>
        <p:spPr>
          <a:xfrm>
            <a:off x="7035064" y="3181448"/>
            <a:ext cx="4120616" cy="1351932"/>
          </a:xfrm>
          <a:prstGeom prst="rect">
            <a:avLst/>
          </a:prstGeom>
          <a:ln>
            <a:noFill/>
          </a:ln>
          <a:effectLst>
            <a:outerShdw blurRad="292100" dist="139700" dir="2700000" algn="tl" rotWithShape="0">
              <a:srgbClr val="333333">
                <a:alpha val="65000"/>
              </a:srgbClr>
            </a:outerShdw>
          </a:effectLst>
        </p:spPr>
      </p:pic>
      <p:sp>
        <p:nvSpPr>
          <p:cNvPr id="4" name="Slide Number Placeholder 3">
            <a:extLst>
              <a:ext uri="{FF2B5EF4-FFF2-40B4-BE49-F238E27FC236}">
                <a16:creationId xmlns:a16="http://schemas.microsoft.com/office/drawing/2014/main" id="{69C2025F-83F1-4048-9E86-9ECF7B4C7E10}"/>
              </a:ext>
            </a:extLst>
          </p:cNvPr>
          <p:cNvSpPr>
            <a:spLocks noGrp="1"/>
          </p:cNvSpPr>
          <p:nvPr>
            <p:ph type="sldNum" sz="quarter" idx="12"/>
          </p:nvPr>
        </p:nvSpPr>
        <p:spPr/>
        <p:txBody>
          <a:bodyPr/>
          <a:lstStyle/>
          <a:p>
            <a:fld id="{34B7E4EF-A1BD-40F4-AB7B-04F084DD991D}" type="slidenum">
              <a:rPr lang="en-US" smtClean="0"/>
              <a:t>12</a:t>
            </a:fld>
            <a:endParaRPr lang="en-US" dirty="0"/>
          </a:p>
        </p:txBody>
      </p:sp>
    </p:spTree>
    <p:extLst>
      <p:ext uri="{BB962C8B-B14F-4D97-AF65-F5344CB8AC3E}">
        <p14:creationId xmlns:p14="http://schemas.microsoft.com/office/powerpoint/2010/main" val="10628136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CFC9789-57F4-4B9C-ABAA-6F7C8BADC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9B54F538-07DE-4652-B506-5D16E3EBBB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27">
            <a:extLst>
              <a:ext uri="{FF2B5EF4-FFF2-40B4-BE49-F238E27FC236}">
                <a16:creationId xmlns:a16="http://schemas.microsoft.com/office/drawing/2014/main" id="{03D56195-A6AC-4958-8B87-F7D009353E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038B8727-D318-4B70-B353-C390602FF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B0C8367-28B6-4EF1-B182-01BEC9872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5">
            <a:extLst>
              <a:ext uri="{FF2B5EF4-FFF2-40B4-BE49-F238E27FC236}">
                <a16:creationId xmlns:a16="http://schemas.microsoft.com/office/drawing/2014/main" id="{094CEEF9-95E5-42F1-A5CE-E5C925ADE417}"/>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dirty="0"/>
              <a:t>Correlation Matrix</a:t>
            </a:r>
          </a:p>
        </p:txBody>
      </p:sp>
      <p:sp>
        <p:nvSpPr>
          <p:cNvPr id="8" name="TextBox 7">
            <a:extLst>
              <a:ext uri="{FF2B5EF4-FFF2-40B4-BE49-F238E27FC236}">
                <a16:creationId xmlns:a16="http://schemas.microsoft.com/office/drawing/2014/main" id="{6AD12B91-3BD9-41D2-94A8-7A828FE40AAF}"/>
              </a:ext>
            </a:extLst>
          </p:cNvPr>
          <p:cNvSpPr txBox="1"/>
          <p:nvPr/>
        </p:nvSpPr>
        <p:spPr>
          <a:xfrm>
            <a:off x="492371" y="2653800"/>
            <a:ext cx="3084844" cy="3335519"/>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Correlation between ‘Life Expectancy’ and ‘Happiness Score’ of 0.79. </a:t>
            </a:r>
            <a:br>
              <a:rPr lang="en-US" sz="1500" dirty="0">
                <a:solidFill>
                  <a:srgbClr val="FFFFFF"/>
                </a:solidFill>
              </a:rPr>
            </a:br>
            <a:r>
              <a:rPr lang="en-US" sz="1500" dirty="0">
                <a:solidFill>
                  <a:srgbClr val="FFFFFF"/>
                </a:solidFill>
              </a:rPr>
              <a:t>This may be because education is more established and prevalent in wealthier countries. </a:t>
            </a:r>
          </a:p>
          <a:p>
            <a:pPr marL="285750" indent="-285750" defTabSz="914400">
              <a:lnSpc>
                <a:spcPct val="90000"/>
              </a:lnSpc>
              <a:spcAft>
                <a:spcPts val="600"/>
              </a:spcAft>
              <a:buClr>
                <a:schemeClr val="accent1"/>
              </a:buClr>
              <a:buFont typeface="Wingdings" panose="05000000000000000000" pitchFamily="2" charset="2"/>
              <a:buChar char="v"/>
            </a:pPr>
            <a:endParaRPr lang="en-US" sz="1500" dirty="0">
              <a:solidFill>
                <a:srgbClr val="FFFFFF"/>
              </a:solidFill>
            </a:endParaRPr>
          </a:p>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Correlation between ‘GDP per Capita’ and ‘Happiness Score’ of 0.80. </a:t>
            </a:r>
          </a:p>
          <a:p>
            <a:pPr marL="285750" indent="-285750" defTabSz="914400">
              <a:lnSpc>
                <a:spcPct val="90000"/>
              </a:lnSpc>
              <a:spcAft>
                <a:spcPts val="600"/>
              </a:spcAft>
              <a:buClr>
                <a:schemeClr val="accent1"/>
              </a:buClr>
              <a:buFont typeface="Wingdings" panose="05000000000000000000" pitchFamily="2" charset="2"/>
              <a:buChar char="v"/>
            </a:pPr>
            <a:endParaRPr lang="en-US" sz="1500" dirty="0">
              <a:solidFill>
                <a:srgbClr val="FFFFFF"/>
              </a:solidFill>
            </a:endParaRPr>
          </a:p>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Moderate correlation between  ‘Rule of Law’ and ‘Happiness Score’ of 0.70.</a:t>
            </a:r>
          </a:p>
        </p:txBody>
      </p:sp>
      <p:sp>
        <p:nvSpPr>
          <p:cNvPr id="34" name="Rectangle 33">
            <a:extLst>
              <a:ext uri="{FF2B5EF4-FFF2-40B4-BE49-F238E27FC236}">
                <a16:creationId xmlns:a16="http://schemas.microsoft.com/office/drawing/2014/main" id="{649E3F4C-17F5-49E4-B05F-80C6B348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Google Shape;149;p23">
            <a:extLst>
              <a:ext uri="{FF2B5EF4-FFF2-40B4-BE49-F238E27FC236}">
                <a16:creationId xmlns:a16="http://schemas.microsoft.com/office/drawing/2014/main" id="{BA2DF908-4DF2-4CE8-91EB-DCBFCA85EEA9}"/>
              </a:ext>
            </a:extLst>
          </p:cNvPr>
          <p:cNvPicPr preferRelativeResize="0"/>
          <p:nvPr/>
        </p:nvPicPr>
        <p:blipFill rotWithShape="1">
          <a:blip r:embed="rId3"/>
          <a:srcRect t="-2649" b="2649"/>
          <a:stretch/>
        </p:blipFill>
        <p:spPr>
          <a:xfrm>
            <a:off x="4745093" y="800679"/>
            <a:ext cx="6798082" cy="5533637"/>
          </a:xfrm>
          <a:prstGeom prst="rect">
            <a:avLst/>
          </a:prstGeom>
          <a:noFill/>
        </p:spPr>
      </p:pic>
      <p:sp>
        <p:nvSpPr>
          <p:cNvPr id="3" name="Slide Number Placeholder 2">
            <a:extLst>
              <a:ext uri="{FF2B5EF4-FFF2-40B4-BE49-F238E27FC236}">
                <a16:creationId xmlns:a16="http://schemas.microsoft.com/office/drawing/2014/main" id="{DEF12DE5-53B6-4DDF-AB7E-B01DF6E29221}"/>
              </a:ext>
            </a:extLst>
          </p:cNvPr>
          <p:cNvSpPr>
            <a:spLocks noGrp="1"/>
          </p:cNvSpPr>
          <p:nvPr>
            <p:ph type="sldNum" sz="quarter" idx="12"/>
          </p:nvPr>
        </p:nvSpPr>
        <p:spPr/>
        <p:txBody>
          <a:bodyPr/>
          <a:lstStyle/>
          <a:p>
            <a:fld id="{34B7E4EF-A1BD-40F4-AB7B-04F084DD991D}" type="slidenum">
              <a:rPr lang="en-US" smtClean="0"/>
              <a:t>13</a:t>
            </a:fld>
            <a:endParaRPr lang="en-US" dirty="0"/>
          </a:p>
        </p:txBody>
      </p:sp>
    </p:spTree>
    <p:extLst>
      <p:ext uri="{BB962C8B-B14F-4D97-AF65-F5344CB8AC3E}">
        <p14:creationId xmlns:p14="http://schemas.microsoft.com/office/powerpoint/2010/main" val="23168810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AC4ED-CA43-425A-9555-D6990240C634}"/>
              </a:ext>
            </a:extLst>
          </p:cNvPr>
          <p:cNvSpPr>
            <a:spLocks noGrp="1"/>
          </p:cNvSpPr>
          <p:nvPr>
            <p:ph type="title"/>
          </p:nvPr>
        </p:nvSpPr>
        <p:spPr/>
        <p:txBody>
          <a:bodyPr/>
          <a:lstStyle/>
          <a:p>
            <a:r>
              <a:rPr lang="en-US" dirty="0"/>
              <a:t>Dashboard</a:t>
            </a:r>
          </a:p>
        </p:txBody>
      </p:sp>
      <p:pic>
        <p:nvPicPr>
          <p:cNvPr id="7" name="Content Placeholder 6" descr="Logo&#10;&#10;Description automatically generated">
            <a:extLst>
              <a:ext uri="{FF2B5EF4-FFF2-40B4-BE49-F238E27FC236}">
                <a16:creationId xmlns:a16="http://schemas.microsoft.com/office/drawing/2014/main" id="{B543B8C0-518A-4893-9A44-68751E86B4FB}"/>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9442288" y="6274243"/>
            <a:ext cx="2633845" cy="545425"/>
          </a:xfrm>
        </p:spPr>
      </p:pic>
      <p:sp>
        <p:nvSpPr>
          <p:cNvPr id="10" name="Rectangle 9">
            <a:extLst>
              <a:ext uri="{FF2B5EF4-FFF2-40B4-BE49-F238E27FC236}">
                <a16:creationId xmlns:a16="http://schemas.microsoft.com/office/drawing/2014/main" id="{41FC664D-EC0E-4AEB-9557-24DD47B8F6B3}"/>
              </a:ext>
            </a:extLst>
          </p:cNvPr>
          <p:cNvSpPr/>
          <p:nvPr/>
        </p:nvSpPr>
        <p:spPr>
          <a:xfrm>
            <a:off x="8805686" y="1029474"/>
            <a:ext cx="3270447" cy="707886"/>
          </a:xfrm>
          <a:prstGeom prst="rect">
            <a:avLst/>
          </a:prstGeom>
          <a:noFill/>
        </p:spPr>
        <p:txBody>
          <a:bodyPr wrap="square" lIns="91440" tIns="45720" rIns="91440" bIns="45720">
            <a:spAutoFit/>
          </a:bodyPr>
          <a:lstStyle/>
          <a:p>
            <a:pPr algn="ctr"/>
            <a:r>
              <a:rPr lang="en-US"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hlinkClick r:id="rId4"/>
              </a:rPr>
              <a:t>Demo</a:t>
            </a:r>
            <a:endParaRPr lang="en-US"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3" name="Picture 2">
            <a:extLst>
              <a:ext uri="{FF2B5EF4-FFF2-40B4-BE49-F238E27FC236}">
                <a16:creationId xmlns:a16="http://schemas.microsoft.com/office/drawing/2014/main" id="{7CBB9642-3B9F-4A99-93F6-E269620F5E77}"/>
              </a:ext>
            </a:extLst>
          </p:cNvPr>
          <p:cNvPicPr>
            <a:picLocks noChangeAspect="1"/>
          </p:cNvPicPr>
          <p:nvPr/>
        </p:nvPicPr>
        <p:blipFill rotWithShape="1">
          <a:blip r:embed="rId5"/>
          <a:srcRect t="8803"/>
          <a:stretch/>
        </p:blipFill>
        <p:spPr>
          <a:xfrm>
            <a:off x="1810722" y="1877677"/>
            <a:ext cx="8570555" cy="4396566"/>
          </a:xfrm>
          <a:prstGeom prst="roundRect">
            <a:avLst/>
          </a:prstGeom>
        </p:spPr>
      </p:pic>
      <p:sp>
        <p:nvSpPr>
          <p:cNvPr id="5" name="Slide Number Placeholder 4">
            <a:extLst>
              <a:ext uri="{FF2B5EF4-FFF2-40B4-BE49-F238E27FC236}">
                <a16:creationId xmlns:a16="http://schemas.microsoft.com/office/drawing/2014/main" id="{A94671A5-555C-459D-911C-B90F6B3E2FFB}"/>
              </a:ext>
            </a:extLst>
          </p:cNvPr>
          <p:cNvSpPr>
            <a:spLocks noGrp="1"/>
          </p:cNvSpPr>
          <p:nvPr>
            <p:ph type="sldNum" sz="quarter" idx="12"/>
          </p:nvPr>
        </p:nvSpPr>
        <p:spPr/>
        <p:txBody>
          <a:bodyPr/>
          <a:lstStyle/>
          <a:p>
            <a:fld id="{34B7E4EF-A1BD-40F4-AB7B-04F084DD991D}" type="slidenum">
              <a:rPr lang="en-US" smtClean="0"/>
              <a:t>14</a:t>
            </a:fld>
            <a:endParaRPr lang="en-US" dirty="0"/>
          </a:p>
        </p:txBody>
      </p:sp>
    </p:spTree>
    <p:extLst>
      <p:ext uri="{BB962C8B-B14F-4D97-AF65-F5344CB8AC3E}">
        <p14:creationId xmlns:p14="http://schemas.microsoft.com/office/powerpoint/2010/main" val="23804779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C35AF-5D57-4A03-8880-F51AAAE64484}"/>
              </a:ext>
            </a:extLst>
          </p:cNvPr>
          <p:cNvSpPr>
            <a:spLocks noGrp="1"/>
          </p:cNvSpPr>
          <p:nvPr>
            <p:ph type="title"/>
          </p:nvPr>
        </p:nvSpPr>
        <p:spPr/>
        <p:txBody>
          <a:bodyPr/>
          <a:lstStyle/>
          <a:p>
            <a:r>
              <a:rPr lang="en-US"/>
              <a:t>Dashboard Visualizations</a:t>
            </a:r>
            <a:endParaRPr lang="en-US" dirty="0"/>
          </a:p>
        </p:txBody>
      </p:sp>
      <p:pic>
        <p:nvPicPr>
          <p:cNvPr id="7" name="Picture 6">
            <a:extLst>
              <a:ext uri="{FF2B5EF4-FFF2-40B4-BE49-F238E27FC236}">
                <a16:creationId xmlns:a16="http://schemas.microsoft.com/office/drawing/2014/main" id="{B7A5C9D7-4BC3-4B1D-96CF-D8957F658B1A}"/>
              </a:ext>
            </a:extLst>
          </p:cNvPr>
          <p:cNvPicPr>
            <a:picLocks noChangeAspect="1"/>
          </p:cNvPicPr>
          <p:nvPr/>
        </p:nvPicPr>
        <p:blipFill>
          <a:blip r:embed="rId2"/>
          <a:stretch>
            <a:fillRect/>
          </a:stretch>
        </p:blipFill>
        <p:spPr>
          <a:xfrm>
            <a:off x="1607616" y="1789733"/>
            <a:ext cx="9037728" cy="2127814"/>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475FA559-5A65-49B6-8AD8-50BA4A2B248A}"/>
              </a:ext>
            </a:extLst>
          </p:cNvPr>
          <p:cNvPicPr>
            <a:picLocks noChangeAspect="1"/>
          </p:cNvPicPr>
          <p:nvPr/>
        </p:nvPicPr>
        <p:blipFill>
          <a:blip r:embed="rId3"/>
          <a:stretch>
            <a:fillRect/>
          </a:stretch>
        </p:blipFill>
        <p:spPr>
          <a:xfrm>
            <a:off x="1577135" y="3969921"/>
            <a:ext cx="9037729" cy="2301439"/>
          </a:xfrm>
          <a:prstGeom prst="rect">
            <a:avLst/>
          </a:prstGeom>
          <a:ln>
            <a:noFill/>
          </a:ln>
          <a:effectLst>
            <a:outerShdw blurRad="292100" dist="139700" dir="2700000" algn="tl" rotWithShape="0">
              <a:srgbClr val="333333">
                <a:alpha val="65000"/>
              </a:srgbClr>
            </a:outerShdw>
          </a:effectLst>
        </p:spPr>
      </p:pic>
      <p:sp>
        <p:nvSpPr>
          <p:cNvPr id="10" name="Slide Number Placeholder 9">
            <a:extLst>
              <a:ext uri="{FF2B5EF4-FFF2-40B4-BE49-F238E27FC236}">
                <a16:creationId xmlns:a16="http://schemas.microsoft.com/office/drawing/2014/main" id="{1A8C6475-39E1-4E8D-B923-C6885AC11F98}"/>
              </a:ext>
            </a:extLst>
          </p:cNvPr>
          <p:cNvSpPr>
            <a:spLocks noGrp="1"/>
          </p:cNvSpPr>
          <p:nvPr>
            <p:ph type="sldNum" sz="quarter" idx="12"/>
          </p:nvPr>
        </p:nvSpPr>
        <p:spPr/>
        <p:txBody>
          <a:bodyPr/>
          <a:lstStyle/>
          <a:p>
            <a:fld id="{34B7E4EF-A1BD-40F4-AB7B-04F084DD991D}" type="slidenum">
              <a:rPr lang="en-US" smtClean="0"/>
              <a:t>15</a:t>
            </a:fld>
            <a:endParaRPr lang="en-US" dirty="0"/>
          </a:p>
        </p:txBody>
      </p:sp>
    </p:spTree>
    <p:extLst>
      <p:ext uri="{BB962C8B-B14F-4D97-AF65-F5344CB8AC3E}">
        <p14:creationId xmlns:p14="http://schemas.microsoft.com/office/powerpoint/2010/main" val="2810860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4E8992-7D0E-423A-87A1-27F7BDFE7606}"/>
              </a:ext>
            </a:extLst>
          </p:cNvPr>
          <p:cNvPicPr>
            <a:picLocks noChangeAspect="1"/>
          </p:cNvPicPr>
          <p:nvPr/>
        </p:nvPicPr>
        <p:blipFill>
          <a:blip r:embed="rId3"/>
          <a:stretch>
            <a:fillRect/>
          </a:stretch>
        </p:blipFill>
        <p:spPr>
          <a:xfrm>
            <a:off x="552087" y="199807"/>
            <a:ext cx="5155881" cy="2941415"/>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87270103-4268-4F3C-AE85-4ED8D870C2DB}"/>
              </a:ext>
            </a:extLst>
          </p:cNvPr>
          <p:cNvPicPr>
            <a:picLocks noChangeAspect="1"/>
          </p:cNvPicPr>
          <p:nvPr/>
        </p:nvPicPr>
        <p:blipFill>
          <a:blip r:embed="rId4"/>
          <a:stretch>
            <a:fillRect/>
          </a:stretch>
        </p:blipFill>
        <p:spPr>
          <a:xfrm>
            <a:off x="6301402" y="3334211"/>
            <a:ext cx="5265602" cy="2941415"/>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7C033964-8599-4B10-9E4F-92AD4CA8221A}"/>
              </a:ext>
            </a:extLst>
          </p:cNvPr>
          <p:cNvPicPr>
            <a:picLocks noChangeAspect="1"/>
          </p:cNvPicPr>
          <p:nvPr/>
        </p:nvPicPr>
        <p:blipFill>
          <a:blip r:embed="rId5"/>
          <a:stretch>
            <a:fillRect/>
          </a:stretch>
        </p:blipFill>
        <p:spPr>
          <a:xfrm>
            <a:off x="552087" y="3334211"/>
            <a:ext cx="5155881" cy="290930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C8AB7A18-0E60-43E2-A8FD-29A89C83C8F5}"/>
              </a:ext>
            </a:extLst>
          </p:cNvPr>
          <p:cNvPicPr>
            <a:picLocks noChangeAspect="1"/>
          </p:cNvPicPr>
          <p:nvPr/>
        </p:nvPicPr>
        <p:blipFill>
          <a:blip r:embed="rId6"/>
          <a:stretch>
            <a:fillRect/>
          </a:stretch>
        </p:blipFill>
        <p:spPr>
          <a:xfrm>
            <a:off x="6301402" y="199807"/>
            <a:ext cx="5265602" cy="2941415"/>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28AE4B33-2F52-4200-8D6B-791B65B2F0CA}"/>
              </a:ext>
            </a:extLst>
          </p:cNvPr>
          <p:cNvSpPr txBox="1"/>
          <p:nvPr/>
        </p:nvSpPr>
        <p:spPr>
          <a:xfrm>
            <a:off x="552087" y="6473527"/>
            <a:ext cx="3879668" cy="369332"/>
          </a:xfrm>
          <a:prstGeom prst="rect">
            <a:avLst/>
          </a:prstGeom>
          <a:noFill/>
        </p:spPr>
        <p:txBody>
          <a:bodyPr wrap="square" rtlCol="0">
            <a:spAutoFit/>
          </a:bodyPr>
          <a:lstStyle/>
          <a:p>
            <a:r>
              <a:rPr lang="en-US" b="1" dirty="0">
                <a:solidFill>
                  <a:schemeClr val="bg1"/>
                </a:solidFill>
              </a:rPr>
              <a:t>Dashboard Visualizations</a:t>
            </a:r>
          </a:p>
        </p:txBody>
      </p:sp>
      <p:sp>
        <p:nvSpPr>
          <p:cNvPr id="8" name="Slide Number Placeholder 7">
            <a:extLst>
              <a:ext uri="{FF2B5EF4-FFF2-40B4-BE49-F238E27FC236}">
                <a16:creationId xmlns:a16="http://schemas.microsoft.com/office/drawing/2014/main" id="{881A677E-BD7A-4FBD-ACD2-2848D6E3E701}"/>
              </a:ext>
            </a:extLst>
          </p:cNvPr>
          <p:cNvSpPr>
            <a:spLocks noGrp="1"/>
          </p:cNvSpPr>
          <p:nvPr>
            <p:ph type="sldNum" sz="quarter" idx="12"/>
          </p:nvPr>
        </p:nvSpPr>
        <p:spPr/>
        <p:txBody>
          <a:bodyPr/>
          <a:lstStyle/>
          <a:p>
            <a:fld id="{34B7E4EF-A1BD-40F4-AB7B-04F084DD991D}" type="slidenum">
              <a:rPr lang="en-US" smtClean="0"/>
              <a:t>16</a:t>
            </a:fld>
            <a:endParaRPr lang="en-US" dirty="0"/>
          </a:p>
        </p:txBody>
      </p:sp>
    </p:spTree>
    <p:extLst>
      <p:ext uri="{BB962C8B-B14F-4D97-AF65-F5344CB8AC3E}">
        <p14:creationId xmlns:p14="http://schemas.microsoft.com/office/powerpoint/2010/main" val="36767844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4A8FFEA1-1B69-4F42-B552-0CCF72596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a:extLst>
              <a:ext uri="{FF2B5EF4-FFF2-40B4-BE49-F238E27FC236}">
                <a16:creationId xmlns:a16="http://schemas.microsoft.com/office/drawing/2014/main" id="{AA3C9226-5EC8-460B-82D7-72AA994DF9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5" name="Straight Connector 44">
            <a:extLst>
              <a:ext uri="{FF2B5EF4-FFF2-40B4-BE49-F238E27FC236}">
                <a16:creationId xmlns:a16="http://schemas.microsoft.com/office/drawing/2014/main" id="{62A90A9D-33DF-408E-BF4C-F82588935C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6BB9730C-14BA-4087-9AF5-4019567721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4904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04C8AB72-CC2C-4452-A54B-A3EB92AD2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04F0011-D7E6-4AEE-B152-BCD895E08D0F}"/>
              </a:ext>
            </a:extLst>
          </p:cNvPr>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a:solidFill>
                  <a:srgbClr val="FFFFFF"/>
                </a:solidFill>
              </a:rPr>
              <a:t>Dashboard Interactive Visualizations</a:t>
            </a:r>
          </a:p>
        </p:txBody>
      </p:sp>
      <p:pic>
        <p:nvPicPr>
          <p:cNvPr id="4" name="Content Placeholder 3">
            <a:extLst>
              <a:ext uri="{FF2B5EF4-FFF2-40B4-BE49-F238E27FC236}">
                <a16:creationId xmlns:a16="http://schemas.microsoft.com/office/drawing/2014/main" id="{D8370723-9144-40EB-A6DE-09029CE732AF}"/>
              </a:ext>
            </a:extLst>
          </p:cNvPr>
          <p:cNvPicPr>
            <a:picLocks noGrp="1" noChangeAspect="1"/>
          </p:cNvPicPr>
          <p:nvPr>
            <p:ph idx="1"/>
          </p:nvPr>
        </p:nvPicPr>
        <p:blipFill rotWithShape="1">
          <a:blip r:embed="rId2"/>
          <a:srcRect b="6588"/>
          <a:stretch/>
        </p:blipFill>
        <p:spPr>
          <a:xfrm>
            <a:off x="1314870" y="759836"/>
            <a:ext cx="9808727" cy="3802448"/>
          </a:xfrm>
          <a:prstGeom prst="rect">
            <a:avLst/>
          </a:prstGeom>
        </p:spPr>
      </p:pic>
      <p:sp>
        <p:nvSpPr>
          <p:cNvPr id="51" name="Rectangle 50">
            <a:extLst>
              <a:ext uri="{FF2B5EF4-FFF2-40B4-BE49-F238E27FC236}">
                <a16:creationId xmlns:a16="http://schemas.microsoft.com/office/drawing/2014/main" id="{48F3622B-3E4C-4435-A51C-9D6FD1C2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1861B086-BC5C-4BE1-905E-21D9F69351E1}"/>
              </a:ext>
            </a:extLst>
          </p:cNvPr>
          <p:cNvSpPr>
            <a:spLocks noGrp="1"/>
          </p:cNvSpPr>
          <p:nvPr>
            <p:ph type="sldNum" sz="quarter" idx="12"/>
          </p:nvPr>
        </p:nvSpPr>
        <p:spPr/>
        <p:txBody>
          <a:bodyPr/>
          <a:lstStyle/>
          <a:p>
            <a:fld id="{34B7E4EF-A1BD-40F4-AB7B-04F084DD991D}" type="slidenum">
              <a:rPr lang="en-US" smtClean="0"/>
              <a:t>17</a:t>
            </a:fld>
            <a:endParaRPr lang="en-US" dirty="0"/>
          </a:p>
        </p:txBody>
      </p:sp>
    </p:spTree>
    <p:extLst>
      <p:ext uri="{BB962C8B-B14F-4D97-AF65-F5344CB8AC3E}">
        <p14:creationId xmlns:p14="http://schemas.microsoft.com/office/powerpoint/2010/main" val="22085007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E868C9-54CD-4B47-8259-30CEACE23346}"/>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a:t>
            </a:r>
          </a:p>
        </p:txBody>
      </p:sp>
      <p:pic>
        <p:nvPicPr>
          <p:cNvPr id="4" name="Picture 3" descr="Question mark on green pastel background">
            <a:extLst>
              <a:ext uri="{FF2B5EF4-FFF2-40B4-BE49-F238E27FC236}">
                <a16:creationId xmlns:a16="http://schemas.microsoft.com/office/drawing/2014/main" id="{61F9FE85-9339-4646-B911-7E7355ECE025}"/>
              </a:ext>
            </a:extLst>
          </p:cNvPr>
          <p:cNvPicPr>
            <a:picLocks noChangeAspect="1"/>
          </p:cNvPicPr>
          <p:nvPr/>
        </p:nvPicPr>
        <p:blipFill rotWithShape="1">
          <a:blip r:embed="rId2"/>
          <a:srcRect l="44650" r="4658"/>
          <a:stretch/>
        </p:blipFill>
        <p:spPr>
          <a:xfrm>
            <a:off x="-1" y="10"/>
            <a:ext cx="4635315" cy="6857989"/>
          </a:xfrm>
          <a:prstGeom prst="rect">
            <a:avLst/>
          </a:prstGeom>
        </p:spPr>
      </p:pic>
      <p:cxnSp>
        <p:nvCxnSpPr>
          <p:cNvPr id="16" name="Straight Connector 1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E86F9112-0729-400F-A4FE-8CA8D77826BA}"/>
              </a:ext>
            </a:extLst>
          </p:cNvPr>
          <p:cNvSpPr>
            <a:spLocks noGrp="1"/>
          </p:cNvSpPr>
          <p:nvPr>
            <p:ph type="sldNum" sz="quarter" idx="12"/>
          </p:nvPr>
        </p:nvSpPr>
        <p:spPr/>
        <p:txBody>
          <a:bodyPr/>
          <a:lstStyle/>
          <a:p>
            <a:fld id="{34B7E4EF-A1BD-40F4-AB7B-04F084DD991D}" type="slidenum">
              <a:rPr lang="en-US" smtClean="0"/>
              <a:t>18</a:t>
            </a:fld>
            <a:endParaRPr lang="en-US" dirty="0"/>
          </a:p>
        </p:txBody>
      </p:sp>
    </p:spTree>
    <p:extLst>
      <p:ext uri="{BB962C8B-B14F-4D97-AF65-F5344CB8AC3E}">
        <p14:creationId xmlns:p14="http://schemas.microsoft.com/office/powerpoint/2010/main" val="39530047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BE82A739-C09D-4081-A951-8850A52C9640}"/>
              </a:ext>
            </a:extLst>
          </p:cNvPr>
          <p:cNvGrpSpPr/>
          <p:nvPr/>
        </p:nvGrpSpPr>
        <p:grpSpPr>
          <a:xfrm>
            <a:off x="543192" y="1472196"/>
            <a:ext cx="5000248" cy="3913608"/>
            <a:chOff x="543192" y="1472196"/>
            <a:chExt cx="5000248" cy="3913608"/>
          </a:xfrm>
        </p:grpSpPr>
        <p:grpSp>
          <p:nvGrpSpPr>
            <p:cNvPr id="2" name="Group 1">
              <a:extLst>
                <a:ext uri="{FF2B5EF4-FFF2-40B4-BE49-F238E27FC236}">
                  <a16:creationId xmlns:a16="http://schemas.microsoft.com/office/drawing/2014/main" id="{540499EA-0118-4672-919E-A12073AF7DBE}"/>
                </a:ext>
              </a:extLst>
            </p:cNvPr>
            <p:cNvGrpSpPr/>
            <p:nvPr/>
          </p:nvGrpSpPr>
          <p:grpSpPr>
            <a:xfrm>
              <a:off x="543192" y="1472196"/>
              <a:ext cx="5000248" cy="3913608"/>
              <a:chOff x="804670" y="795786"/>
              <a:chExt cx="6212865" cy="4723025"/>
            </a:xfrm>
          </p:grpSpPr>
          <p:pic>
            <p:nvPicPr>
              <p:cNvPr id="3" name="Google Shape;97;p14">
                <a:extLst>
                  <a:ext uri="{FF2B5EF4-FFF2-40B4-BE49-F238E27FC236}">
                    <a16:creationId xmlns:a16="http://schemas.microsoft.com/office/drawing/2014/main" id="{CEB6E61E-5731-48D4-A916-432BBD72D6B2}"/>
                  </a:ext>
                </a:extLst>
              </p:cNvPr>
              <p:cNvPicPr preferRelativeResize="0"/>
              <p:nvPr/>
            </p:nvPicPr>
            <p:blipFill rotWithShape="1">
              <a:blip r:embed="rId3"/>
              <a:srcRect l="12916" r="20122" b="2"/>
              <a:stretch/>
            </p:blipFill>
            <p:spPr>
              <a:xfrm>
                <a:off x="804670" y="798507"/>
                <a:ext cx="2370646" cy="4720304"/>
              </a:xfrm>
              <a:prstGeom prst="rect">
                <a:avLst/>
              </a:prstGeom>
              <a:noFill/>
            </p:spPr>
          </p:pic>
          <p:pic>
            <p:nvPicPr>
              <p:cNvPr id="4" name="Google Shape;94;p14">
                <a:extLst>
                  <a:ext uri="{FF2B5EF4-FFF2-40B4-BE49-F238E27FC236}">
                    <a16:creationId xmlns:a16="http://schemas.microsoft.com/office/drawing/2014/main" id="{9A413BCE-3540-4CEB-9CF4-98005887FA05}"/>
                  </a:ext>
                </a:extLst>
              </p:cNvPr>
              <p:cNvPicPr preferRelativeResize="0"/>
              <p:nvPr/>
            </p:nvPicPr>
            <p:blipFill rotWithShape="1">
              <a:blip r:embed="rId4"/>
              <a:srcRect l="11620" r="2" b="2"/>
              <a:stretch/>
            </p:blipFill>
            <p:spPr>
              <a:xfrm>
                <a:off x="3339251" y="795786"/>
                <a:ext cx="3678284" cy="2778069"/>
              </a:xfrm>
              <a:prstGeom prst="rect">
                <a:avLst/>
              </a:prstGeom>
              <a:noFill/>
            </p:spPr>
          </p:pic>
          <p:pic>
            <p:nvPicPr>
              <p:cNvPr id="5" name="Google Shape;95;p14">
                <a:extLst>
                  <a:ext uri="{FF2B5EF4-FFF2-40B4-BE49-F238E27FC236}">
                    <a16:creationId xmlns:a16="http://schemas.microsoft.com/office/drawing/2014/main" id="{7ED37117-F225-4948-91FB-D40047735DED}"/>
                  </a:ext>
                </a:extLst>
              </p:cNvPr>
              <p:cNvPicPr preferRelativeResize="0"/>
              <p:nvPr/>
            </p:nvPicPr>
            <p:blipFill rotWithShape="1">
              <a:blip r:embed="rId5"/>
              <a:srcRect t="17553" r="-1" b="30051"/>
              <a:stretch/>
            </p:blipFill>
            <p:spPr>
              <a:xfrm>
                <a:off x="4736305" y="3722753"/>
                <a:ext cx="2273529" cy="1791320"/>
              </a:xfrm>
              <a:prstGeom prst="rect">
                <a:avLst/>
              </a:prstGeom>
              <a:noFill/>
            </p:spPr>
          </p:pic>
        </p:grpSp>
        <p:sp>
          <p:nvSpPr>
            <p:cNvPr id="6" name="Rectangle 5">
              <a:extLst>
                <a:ext uri="{FF2B5EF4-FFF2-40B4-BE49-F238E27FC236}">
                  <a16:creationId xmlns:a16="http://schemas.microsoft.com/office/drawing/2014/main" id="{32867B59-5FE9-4D0E-B42A-07D65F39ED5D}"/>
                </a:ext>
              </a:extLst>
            </p:cNvPr>
            <p:cNvSpPr/>
            <p:nvPr/>
          </p:nvSpPr>
          <p:spPr>
            <a:xfrm>
              <a:off x="2613882" y="3901296"/>
              <a:ext cx="930831" cy="1480582"/>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C6D9936B-33FE-4736-885B-87D680637C11}"/>
              </a:ext>
            </a:extLst>
          </p:cNvPr>
          <p:cNvGrpSpPr/>
          <p:nvPr/>
        </p:nvGrpSpPr>
        <p:grpSpPr>
          <a:xfrm>
            <a:off x="6096000" y="3079527"/>
            <a:ext cx="5244185" cy="3528822"/>
            <a:chOff x="1054568" y="1255201"/>
            <a:chExt cx="5005728" cy="3860844"/>
          </a:xfrm>
        </p:grpSpPr>
        <p:sp>
          <p:nvSpPr>
            <p:cNvPr id="8" name="Text Placeholder 7">
              <a:extLst>
                <a:ext uri="{FF2B5EF4-FFF2-40B4-BE49-F238E27FC236}">
                  <a16:creationId xmlns:a16="http://schemas.microsoft.com/office/drawing/2014/main" id="{75B1EA82-C2DA-41AE-99E5-3EA92DFA233E}"/>
                </a:ext>
              </a:extLst>
            </p:cNvPr>
            <p:cNvSpPr txBox="1">
              <a:spLocks/>
            </p:cNvSpPr>
            <p:nvPr/>
          </p:nvSpPr>
          <p:spPr>
            <a:xfrm>
              <a:off x="1054568" y="1255201"/>
              <a:ext cx="4937760" cy="414466"/>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QUESTIONS TO ANSWER</a:t>
              </a:r>
            </a:p>
          </p:txBody>
        </p:sp>
        <p:sp>
          <p:nvSpPr>
            <p:cNvPr id="9" name="Content Placeholder 8">
              <a:extLst>
                <a:ext uri="{FF2B5EF4-FFF2-40B4-BE49-F238E27FC236}">
                  <a16:creationId xmlns:a16="http://schemas.microsoft.com/office/drawing/2014/main" id="{88AFF522-3EEC-43F0-8F72-B752BD9BD5D5}"/>
                </a:ext>
              </a:extLst>
            </p:cNvPr>
            <p:cNvSpPr txBox="1">
              <a:spLocks/>
            </p:cNvSpPr>
            <p:nvPr/>
          </p:nvSpPr>
          <p:spPr>
            <a:xfrm>
              <a:off x="1122536" y="1737845"/>
              <a:ext cx="4937760" cy="337820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Is there consistency in what determines happiness across countries?</a:t>
              </a:r>
            </a:p>
            <a:p>
              <a:pPr>
                <a:buFont typeface="Wingdings" panose="05000000000000000000" pitchFamily="2" charset="2"/>
                <a:buChar char="v"/>
              </a:pPr>
              <a:r>
                <a:rPr lang="en-US" dirty="0"/>
                <a:t> Are life expectancy and GDP the best indicators of happiness across countries?</a:t>
              </a:r>
            </a:p>
            <a:p>
              <a:pPr>
                <a:buFont typeface="Wingdings" panose="05000000000000000000" pitchFamily="2" charset="2"/>
                <a:buChar char="v"/>
              </a:pPr>
              <a:r>
                <a:rPr lang="en-US" dirty="0"/>
                <a:t>Based on the World Happiness Report, World Bank Life Expectancy data set, and the Human Freedom Index, could we predict happiness in from one year to the other ?</a:t>
              </a:r>
            </a:p>
          </p:txBody>
        </p:sp>
      </p:grpSp>
      <p:grpSp>
        <p:nvGrpSpPr>
          <p:cNvPr id="10" name="Group 9">
            <a:extLst>
              <a:ext uri="{FF2B5EF4-FFF2-40B4-BE49-F238E27FC236}">
                <a16:creationId xmlns:a16="http://schemas.microsoft.com/office/drawing/2014/main" id="{C76AF142-D70E-486C-A95B-7ED827750C72}"/>
              </a:ext>
            </a:extLst>
          </p:cNvPr>
          <p:cNvGrpSpPr/>
          <p:nvPr/>
        </p:nvGrpSpPr>
        <p:grpSpPr>
          <a:xfrm>
            <a:off x="6167206" y="530488"/>
            <a:ext cx="5172979" cy="2486725"/>
            <a:chOff x="7182832" y="1007030"/>
            <a:chExt cx="4804517" cy="2486725"/>
          </a:xfrm>
        </p:grpSpPr>
        <p:sp>
          <p:nvSpPr>
            <p:cNvPr id="11" name="Text Placeholder 5">
              <a:extLst>
                <a:ext uri="{FF2B5EF4-FFF2-40B4-BE49-F238E27FC236}">
                  <a16:creationId xmlns:a16="http://schemas.microsoft.com/office/drawing/2014/main" id="{1EF97561-DB6B-4739-8E09-AA6A2BB048F2}"/>
                </a:ext>
              </a:extLst>
            </p:cNvPr>
            <p:cNvSpPr txBox="1">
              <a:spLocks/>
            </p:cNvSpPr>
            <p:nvPr/>
          </p:nvSpPr>
          <p:spPr>
            <a:xfrm>
              <a:off x="7182832" y="1007030"/>
              <a:ext cx="4015087" cy="62147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WHY THIS TOPIC?</a:t>
              </a:r>
            </a:p>
          </p:txBody>
        </p:sp>
        <p:sp>
          <p:nvSpPr>
            <p:cNvPr id="12" name="Content Placeholder 6">
              <a:extLst>
                <a:ext uri="{FF2B5EF4-FFF2-40B4-BE49-F238E27FC236}">
                  <a16:creationId xmlns:a16="http://schemas.microsoft.com/office/drawing/2014/main" id="{AD77EA7B-EE11-4D8A-9133-6DDAE94EE27B}"/>
                </a:ext>
              </a:extLst>
            </p:cNvPr>
            <p:cNvSpPr txBox="1">
              <a:spLocks/>
            </p:cNvSpPr>
            <p:nvPr/>
          </p:nvSpPr>
          <p:spPr>
            <a:xfrm>
              <a:off x="7182832" y="1628500"/>
              <a:ext cx="4804517" cy="1865255"/>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Everyone wants to be happy</a:t>
              </a:r>
            </a:p>
            <a:p>
              <a:pPr>
                <a:buFont typeface="Wingdings" panose="05000000000000000000" pitchFamily="2" charset="2"/>
                <a:buChar char="v"/>
              </a:pPr>
              <a:r>
                <a:rPr lang="en-US" dirty="0"/>
                <a:t>Good and reputable data set to explore the topic</a:t>
              </a:r>
            </a:p>
            <a:p>
              <a:pPr>
                <a:buFont typeface="Wingdings" panose="05000000000000000000" pitchFamily="2" charset="2"/>
                <a:buChar char="v"/>
              </a:pPr>
              <a:r>
                <a:rPr lang="en-US" dirty="0"/>
                <a:t>Understanding factors that contribute to happiness across countries</a:t>
              </a:r>
            </a:p>
          </p:txBody>
        </p:sp>
      </p:grpSp>
      <p:sp>
        <p:nvSpPr>
          <p:cNvPr id="15" name="Slide Number Placeholder 14">
            <a:extLst>
              <a:ext uri="{FF2B5EF4-FFF2-40B4-BE49-F238E27FC236}">
                <a16:creationId xmlns:a16="http://schemas.microsoft.com/office/drawing/2014/main" id="{B8D66A06-7C0B-409B-88CD-517E96CE0325}"/>
              </a:ext>
            </a:extLst>
          </p:cNvPr>
          <p:cNvSpPr>
            <a:spLocks noGrp="1"/>
          </p:cNvSpPr>
          <p:nvPr>
            <p:ph type="sldNum" sz="quarter" idx="12"/>
          </p:nvPr>
        </p:nvSpPr>
        <p:spPr/>
        <p:txBody>
          <a:bodyPr/>
          <a:lstStyle/>
          <a:p>
            <a:fld id="{34B7E4EF-A1BD-40F4-AB7B-04F084DD991D}" type="slidenum">
              <a:rPr lang="en-US" smtClean="0"/>
              <a:t>2</a:t>
            </a:fld>
            <a:endParaRPr lang="en-US" dirty="0"/>
          </a:p>
        </p:txBody>
      </p:sp>
    </p:spTree>
    <p:extLst>
      <p:ext uri="{BB962C8B-B14F-4D97-AF65-F5344CB8AC3E}">
        <p14:creationId xmlns:p14="http://schemas.microsoft.com/office/powerpoint/2010/main" val="17001718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657E-72C2-4435-AD62-FF5B8C51EDF2}"/>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4A95413E-F688-4D75-A1D5-B60A27C1FF46}"/>
              </a:ext>
            </a:extLst>
          </p:cNvPr>
          <p:cNvSpPr>
            <a:spLocks noGrp="1"/>
          </p:cNvSpPr>
          <p:nvPr>
            <p:ph idx="1"/>
          </p:nvPr>
        </p:nvSpPr>
        <p:spPr/>
        <p:txBody>
          <a:bodyPr>
            <a:normAutofit/>
          </a:bodyPr>
          <a:lstStyle/>
          <a:p>
            <a:r>
              <a:rPr lang="en-US" b="1" dirty="0"/>
              <a:t>Our assumptions</a:t>
            </a:r>
            <a:r>
              <a:rPr lang="en-US" dirty="0"/>
              <a:t>:</a:t>
            </a:r>
          </a:p>
          <a:p>
            <a:pPr>
              <a:buFont typeface="Wingdings" panose="05000000000000000000" pitchFamily="2" charset="2"/>
              <a:buChar char="v"/>
            </a:pPr>
            <a:r>
              <a:rPr lang="en-US" dirty="0"/>
              <a:t> Aside from GDP,  Life Expectancy &amp; Freedom are import factors to happiness</a:t>
            </a:r>
          </a:p>
          <a:p>
            <a:pPr>
              <a:buFont typeface="Wingdings" panose="05000000000000000000" pitchFamily="2" charset="2"/>
              <a:buChar char="v"/>
            </a:pPr>
            <a:r>
              <a:rPr lang="en-US" dirty="0"/>
              <a:t> With data from 2018 or 2019, we could predict the following year happiness rank.</a:t>
            </a:r>
          </a:p>
          <a:p>
            <a:pPr marL="0" indent="0">
              <a:buNone/>
            </a:pPr>
            <a:endParaRPr lang="en-US" dirty="0"/>
          </a:p>
          <a:p>
            <a:r>
              <a:rPr lang="en-US" b="1" dirty="0"/>
              <a:t>Data sets</a:t>
            </a:r>
            <a:r>
              <a:rPr lang="en-US" dirty="0"/>
              <a:t>:</a:t>
            </a:r>
          </a:p>
          <a:p>
            <a:pPr>
              <a:buFont typeface="Wingdings" panose="05000000000000000000" pitchFamily="2" charset="2"/>
              <a:buChar char="v"/>
            </a:pPr>
            <a:r>
              <a:rPr lang="en-US" dirty="0"/>
              <a:t> The </a:t>
            </a:r>
            <a:r>
              <a:rPr lang="en-US" dirty="0">
                <a:hlinkClick r:id="rId3"/>
              </a:rPr>
              <a:t>World Happiness Report</a:t>
            </a:r>
            <a:r>
              <a:rPr lang="en-US" dirty="0"/>
              <a:t>:  a landmark survey of the state of global happiness with a collection of indicators on more than </a:t>
            </a:r>
            <a:r>
              <a:rPr lang="en-US" b="1" dirty="0"/>
              <a:t>140 countries </a:t>
            </a:r>
            <a:r>
              <a:rPr lang="en-US" dirty="0"/>
              <a:t>around the world including happiness rank, happiness score on a scale of 0 to 10, standard error, and more… </a:t>
            </a:r>
          </a:p>
          <a:p>
            <a:pPr>
              <a:buFont typeface="Wingdings" panose="05000000000000000000" pitchFamily="2" charset="2"/>
              <a:buChar char="v"/>
            </a:pPr>
            <a:r>
              <a:rPr lang="en-US" dirty="0"/>
              <a:t>The </a:t>
            </a:r>
            <a:r>
              <a:rPr lang="en-US" dirty="0">
                <a:hlinkClick r:id="rId4"/>
              </a:rPr>
              <a:t>World Bank Life Expectancy </a:t>
            </a:r>
            <a:r>
              <a:rPr lang="en-US" dirty="0"/>
              <a:t>data set </a:t>
            </a:r>
          </a:p>
          <a:p>
            <a:pPr>
              <a:buFont typeface="Wingdings" panose="05000000000000000000" pitchFamily="2" charset="2"/>
              <a:buChar char="v"/>
            </a:pPr>
            <a:r>
              <a:rPr lang="en-US" dirty="0"/>
              <a:t>The </a:t>
            </a:r>
            <a:r>
              <a:rPr lang="en-US" dirty="0">
                <a:hlinkClick r:id="rId5"/>
              </a:rPr>
              <a:t>Human Freedom Index</a:t>
            </a:r>
            <a:endParaRPr lang="en-US" dirty="0"/>
          </a:p>
        </p:txBody>
      </p:sp>
      <p:sp>
        <p:nvSpPr>
          <p:cNvPr id="4" name="Text Placeholder 3">
            <a:extLst>
              <a:ext uri="{FF2B5EF4-FFF2-40B4-BE49-F238E27FC236}">
                <a16:creationId xmlns:a16="http://schemas.microsoft.com/office/drawing/2014/main" id="{2AE34AE2-4B5D-4EE3-8679-1627BD0760B4}"/>
              </a:ext>
            </a:extLst>
          </p:cNvPr>
          <p:cNvSpPr>
            <a:spLocks noGrp="1"/>
          </p:cNvSpPr>
          <p:nvPr>
            <p:ph type="body" sz="half" idx="2"/>
          </p:nvPr>
        </p:nvSpPr>
        <p:spPr/>
        <p:txBody>
          <a:bodyPr>
            <a:normAutofit/>
          </a:bodyPr>
          <a:lstStyle/>
          <a:p>
            <a:r>
              <a:rPr lang="en-US" sz="1600" dirty="0"/>
              <a:t>World Happiness Report</a:t>
            </a:r>
          </a:p>
          <a:p>
            <a:r>
              <a:rPr lang="en-US" sz="1600" dirty="0"/>
              <a:t>World Bank Life Expectancy</a:t>
            </a:r>
          </a:p>
          <a:p>
            <a:r>
              <a:rPr lang="en-US" sz="1600" dirty="0"/>
              <a:t>the Human Freedom Index</a:t>
            </a:r>
          </a:p>
        </p:txBody>
      </p:sp>
      <p:pic>
        <p:nvPicPr>
          <p:cNvPr id="6" name="Picture 5" descr="Logo&#10;&#10;Description automatically generated">
            <a:extLst>
              <a:ext uri="{FF2B5EF4-FFF2-40B4-BE49-F238E27FC236}">
                <a16:creationId xmlns:a16="http://schemas.microsoft.com/office/drawing/2014/main" id="{E6D44813-0A4F-40FA-B6AF-7B05F09A8839}"/>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4700"/>
                    </a14:imgEffect>
                    <a14:imgEffect>
                      <a14:saturation sat="300000"/>
                    </a14:imgEffect>
                  </a14:imgLayer>
                </a14:imgProps>
              </a:ext>
              <a:ext uri="{837473B0-CC2E-450A-ABE3-18F120FF3D39}">
                <a1611:picAttrSrcUrl xmlns:a1611="http://schemas.microsoft.com/office/drawing/2016/11/main" r:id="rId8"/>
              </a:ext>
            </a:extLst>
          </a:blip>
          <a:stretch>
            <a:fillRect/>
          </a:stretch>
        </p:blipFill>
        <p:spPr>
          <a:xfrm>
            <a:off x="457200" y="589538"/>
            <a:ext cx="2280252" cy="880696"/>
          </a:xfrm>
          <a:prstGeom prst="rect">
            <a:avLst/>
          </a:prstGeom>
        </p:spPr>
      </p:pic>
      <p:pic>
        <p:nvPicPr>
          <p:cNvPr id="12" name="Picture 11" descr="Logo&#10;&#10;Description automatically generated">
            <a:extLst>
              <a:ext uri="{FF2B5EF4-FFF2-40B4-BE49-F238E27FC236}">
                <a16:creationId xmlns:a16="http://schemas.microsoft.com/office/drawing/2014/main" id="{E2815950-84AA-4DEB-80C2-0288237BD8BA}"/>
              </a:ext>
            </a:extLst>
          </p:cNvPr>
          <p:cNvPicPr>
            <a:picLocks noChangeAspect="1"/>
          </p:cNvPicPr>
          <p:nvPr/>
        </p:nvPicPr>
        <p:blipFill>
          <a:blip r:embed="rId9">
            <a:duotone>
              <a:schemeClr val="bg2">
                <a:shade val="45000"/>
                <a:satMod val="135000"/>
              </a:schemeClr>
              <a:prstClr val="white"/>
            </a:duotone>
            <a:extLst>
              <a:ext uri="{837473B0-CC2E-450A-ABE3-18F120FF3D39}">
                <a1611:picAttrSrcUrl xmlns:a1611="http://schemas.microsoft.com/office/drawing/2016/11/main" r:id="rId10"/>
              </a:ext>
            </a:extLst>
          </a:blip>
          <a:stretch>
            <a:fillRect/>
          </a:stretch>
        </p:blipFill>
        <p:spPr>
          <a:xfrm>
            <a:off x="1632172" y="4629813"/>
            <a:ext cx="2025428" cy="1510838"/>
          </a:xfrm>
          <a:prstGeom prst="rect">
            <a:avLst/>
          </a:prstGeom>
        </p:spPr>
      </p:pic>
      <p:sp>
        <p:nvSpPr>
          <p:cNvPr id="7" name="Slide Number Placeholder 6">
            <a:extLst>
              <a:ext uri="{FF2B5EF4-FFF2-40B4-BE49-F238E27FC236}">
                <a16:creationId xmlns:a16="http://schemas.microsoft.com/office/drawing/2014/main" id="{B3594958-DD5F-4837-9ACE-C10D25DE3E77}"/>
              </a:ext>
            </a:extLst>
          </p:cNvPr>
          <p:cNvSpPr>
            <a:spLocks noGrp="1"/>
          </p:cNvSpPr>
          <p:nvPr>
            <p:ph type="sldNum" sz="quarter" idx="12"/>
          </p:nvPr>
        </p:nvSpPr>
        <p:spPr/>
        <p:txBody>
          <a:bodyPr/>
          <a:lstStyle/>
          <a:p>
            <a:fld id="{34B7E4EF-A1BD-40F4-AB7B-04F084DD991D}" type="slidenum">
              <a:rPr lang="en-US" smtClean="0"/>
              <a:t>3</a:t>
            </a:fld>
            <a:endParaRPr lang="en-US" dirty="0"/>
          </a:p>
        </p:txBody>
      </p:sp>
    </p:spTree>
    <p:extLst>
      <p:ext uri="{BB962C8B-B14F-4D97-AF65-F5344CB8AC3E}">
        <p14:creationId xmlns:p14="http://schemas.microsoft.com/office/powerpoint/2010/main" val="1829910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78FE6F8-5C1C-40EA-89DA-3EE4042DC9A0}"/>
              </a:ext>
            </a:extLst>
          </p:cNvPr>
          <p:cNvSpPr>
            <a:spLocks noGrp="1"/>
          </p:cNvSpPr>
          <p:nvPr>
            <p:ph type="title"/>
          </p:nvPr>
        </p:nvSpPr>
        <p:spPr>
          <a:xfrm>
            <a:off x="1901163" y="1111753"/>
            <a:ext cx="3720353" cy="4634494"/>
          </a:xfrm>
          <a:ln w="25400" cap="sq">
            <a:noFill/>
            <a:miter lim="800000"/>
          </a:ln>
        </p:spPr>
        <p:txBody>
          <a:bodyPr anchor="ctr">
            <a:normAutofit/>
          </a:bodyPr>
          <a:lstStyle/>
          <a:p>
            <a:pPr algn="ctr"/>
            <a:r>
              <a:rPr lang="en-US" sz="3200" dirty="0">
                <a:solidFill>
                  <a:srgbClr val="FFFFFF"/>
                </a:solidFill>
              </a:rPr>
              <a:t>Technology Used</a:t>
            </a:r>
          </a:p>
        </p:txBody>
      </p:sp>
      <p:sp>
        <p:nvSpPr>
          <p:cNvPr id="14" name="Rectangle 13">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4">
            <a:extLst>
              <a:ext uri="{FF2B5EF4-FFF2-40B4-BE49-F238E27FC236}">
                <a16:creationId xmlns:a16="http://schemas.microsoft.com/office/drawing/2014/main" id="{123BB412-D8D0-4F77-8E21-B683EC58035B}"/>
              </a:ext>
            </a:extLst>
          </p:cNvPr>
          <p:cNvGraphicFramePr>
            <a:graphicFrameLocks noGrp="1"/>
          </p:cNvGraphicFramePr>
          <p:nvPr>
            <p:ph idx="1"/>
            <p:extLst>
              <p:ext uri="{D42A27DB-BD31-4B8C-83A1-F6EECF244321}">
                <p14:modId xmlns:p14="http://schemas.microsoft.com/office/powerpoint/2010/main" val="1894464747"/>
              </p:ext>
            </p:extLst>
          </p:nvPr>
        </p:nvGraphicFramePr>
        <p:xfrm>
          <a:off x="6570206" y="1111753"/>
          <a:ext cx="5057396" cy="462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descr="Logo, company name&#10;&#10;Description automatically generated">
            <a:extLst>
              <a:ext uri="{FF2B5EF4-FFF2-40B4-BE49-F238E27FC236}">
                <a16:creationId xmlns:a16="http://schemas.microsoft.com/office/drawing/2014/main" id="{D40FC4D8-40AB-4464-95EF-92AF08DA6A0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9719809" y="1762937"/>
            <a:ext cx="2037425" cy="823459"/>
          </a:xfrm>
          <a:prstGeom prst="rect">
            <a:avLst/>
          </a:prstGeom>
        </p:spPr>
      </p:pic>
      <p:pic>
        <p:nvPicPr>
          <p:cNvPr id="9" name="Picture 8">
            <a:extLst>
              <a:ext uri="{FF2B5EF4-FFF2-40B4-BE49-F238E27FC236}">
                <a16:creationId xmlns:a16="http://schemas.microsoft.com/office/drawing/2014/main" id="{3D946E43-A4D9-4C86-AE28-AEFBEF804006}"/>
              </a:ext>
            </a:extLst>
          </p:cNvPr>
          <p:cNvPicPr>
            <a:picLocks noChangeAspect="1"/>
          </p:cNvPicPr>
          <p:nvPr/>
        </p:nvPicPr>
        <p:blipFill>
          <a:blip r:embed="rId9"/>
          <a:stretch>
            <a:fillRect/>
          </a:stretch>
        </p:blipFill>
        <p:spPr>
          <a:xfrm>
            <a:off x="6713237" y="3425292"/>
            <a:ext cx="1205398" cy="1038497"/>
          </a:xfrm>
          <a:prstGeom prst="rect">
            <a:avLst/>
          </a:prstGeom>
        </p:spPr>
      </p:pic>
      <p:pic>
        <p:nvPicPr>
          <p:cNvPr id="13" name="Picture 12" descr="Logo&#10;&#10;Description automatically generated">
            <a:extLst>
              <a:ext uri="{FF2B5EF4-FFF2-40B4-BE49-F238E27FC236}">
                <a16:creationId xmlns:a16="http://schemas.microsoft.com/office/drawing/2014/main" id="{4DD7919E-6260-444A-AD97-A431C9164294}"/>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8377974" y="3640836"/>
            <a:ext cx="1375027" cy="822953"/>
          </a:xfrm>
          <a:prstGeom prst="rect">
            <a:avLst/>
          </a:prstGeom>
        </p:spPr>
      </p:pic>
      <p:pic>
        <p:nvPicPr>
          <p:cNvPr id="18" name="Picture 17" descr="Graphical user interface&#10;&#10;Description automatically generated">
            <a:extLst>
              <a:ext uri="{FF2B5EF4-FFF2-40B4-BE49-F238E27FC236}">
                <a16:creationId xmlns:a16="http://schemas.microsoft.com/office/drawing/2014/main" id="{4C7756C2-92C2-4E62-82B3-8E0E771C8733}"/>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10049874" y="3573138"/>
            <a:ext cx="1720759" cy="789857"/>
          </a:xfrm>
          <a:prstGeom prst="rect">
            <a:avLst/>
          </a:prstGeom>
        </p:spPr>
      </p:pic>
      <p:sp>
        <p:nvSpPr>
          <p:cNvPr id="3" name="Slide Number Placeholder 2">
            <a:extLst>
              <a:ext uri="{FF2B5EF4-FFF2-40B4-BE49-F238E27FC236}">
                <a16:creationId xmlns:a16="http://schemas.microsoft.com/office/drawing/2014/main" id="{935F4564-B7EC-4ED9-BF0C-449B134D9106}"/>
              </a:ext>
            </a:extLst>
          </p:cNvPr>
          <p:cNvSpPr>
            <a:spLocks noGrp="1"/>
          </p:cNvSpPr>
          <p:nvPr>
            <p:ph type="sldNum" sz="quarter" idx="12"/>
          </p:nvPr>
        </p:nvSpPr>
        <p:spPr/>
        <p:txBody>
          <a:bodyPr/>
          <a:lstStyle/>
          <a:p>
            <a:fld id="{34B7E4EF-A1BD-40F4-AB7B-04F084DD991D}" type="slidenum">
              <a:rPr lang="en-US" smtClean="0"/>
              <a:t>4</a:t>
            </a:fld>
            <a:endParaRPr lang="en-US" dirty="0"/>
          </a:p>
        </p:txBody>
      </p:sp>
    </p:spTree>
    <p:extLst>
      <p:ext uri="{BB962C8B-B14F-4D97-AF65-F5344CB8AC3E}">
        <p14:creationId xmlns:p14="http://schemas.microsoft.com/office/powerpoint/2010/main" val="28859052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9810-D931-4402-A93E-6EB221B61867}"/>
              </a:ext>
            </a:extLst>
          </p:cNvPr>
          <p:cNvSpPr>
            <a:spLocks noGrp="1"/>
          </p:cNvSpPr>
          <p:nvPr>
            <p:ph type="title"/>
          </p:nvPr>
        </p:nvSpPr>
        <p:spPr/>
        <p:txBody>
          <a:bodyPr/>
          <a:lstStyle/>
          <a:p>
            <a:r>
              <a:rPr lang="en-US" dirty="0"/>
              <a:t>Data Exploration</a:t>
            </a:r>
          </a:p>
        </p:txBody>
      </p:sp>
      <p:sp>
        <p:nvSpPr>
          <p:cNvPr id="3" name="Content Placeholder 2">
            <a:extLst>
              <a:ext uri="{FF2B5EF4-FFF2-40B4-BE49-F238E27FC236}">
                <a16:creationId xmlns:a16="http://schemas.microsoft.com/office/drawing/2014/main" id="{6158F20B-8C14-4184-8130-2B62A8081715}"/>
              </a:ext>
            </a:extLst>
          </p:cNvPr>
          <p:cNvSpPr>
            <a:spLocks noGrp="1"/>
          </p:cNvSpPr>
          <p:nvPr>
            <p:ph idx="1"/>
          </p:nvPr>
        </p:nvSpPr>
        <p:spPr/>
        <p:txBody>
          <a:bodyPr>
            <a:normAutofit fontScale="92500" lnSpcReduction="10000"/>
          </a:bodyPr>
          <a:lstStyle/>
          <a:p>
            <a:r>
              <a:rPr lang="en-US" b="1" dirty="0"/>
              <a:t>1</a:t>
            </a:r>
            <a:r>
              <a:rPr lang="en-US" b="1" baseline="30000" dirty="0"/>
              <a:t>st</a:t>
            </a:r>
            <a:r>
              <a:rPr lang="en-US" b="1" dirty="0"/>
              <a:t> Goal</a:t>
            </a:r>
            <a:r>
              <a:rPr lang="en-US" dirty="0"/>
              <a:t> : Align three data sets to find correlation in what determines happiness across countries based on life expectancy and freedom in 2018 and 2019.</a:t>
            </a:r>
          </a:p>
          <a:p>
            <a:r>
              <a:rPr lang="en-US" dirty="0"/>
              <a:t>We started by hosting the data sets in </a:t>
            </a:r>
            <a:r>
              <a:rPr lang="en-US" b="1" dirty="0"/>
              <a:t>AWS</a:t>
            </a:r>
            <a:r>
              <a:rPr lang="en-US" dirty="0"/>
              <a:t> and linking them to </a:t>
            </a:r>
            <a:r>
              <a:rPr lang="en-US" b="1" dirty="0"/>
              <a:t>PostgreSQL</a:t>
            </a:r>
            <a:r>
              <a:rPr lang="en-US" dirty="0"/>
              <a:t>.</a:t>
            </a:r>
          </a:p>
          <a:p>
            <a:r>
              <a:rPr lang="en-US" b="1" dirty="0"/>
              <a:t>Issues:</a:t>
            </a:r>
          </a:p>
          <a:p>
            <a:pPr>
              <a:buFont typeface="Wingdings" panose="05000000000000000000" pitchFamily="2" charset="2"/>
              <a:buChar char="v"/>
            </a:pPr>
            <a:r>
              <a:rPr lang="en-US" b="1" dirty="0"/>
              <a:t>Data set alignment</a:t>
            </a:r>
          </a:p>
          <a:p>
            <a:pPr lvl="1">
              <a:buFont typeface="Wingdings" panose="05000000000000000000" pitchFamily="2" charset="2"/>
              <a:buChar char="§"/>
            </a:pPr>
            <a:r>
              <a:rPr lang="en-US" b="1" dirty="0"/>
              <a:t>World Happiness Report </a:t>
            </a:r>
            <a:r>
              <a:rPr lang="en-US" dirty="0"/>
              <a:t>data set from </a:t>
            </a:r>
            <a:r>
              <a:rPr lang="en-US" b="1" dirty="0"/>
              <a:t>2015 to 2019</a:t>
            </a:r>
          </a:p>
          <a:p>
            <a:pPr lvl="1">
              <a:buFont typeface="Wingdings" panose="05000000000000000000" pitchFamily="2" charset="2"/>
              <a:buChar char="§"/>
            </a:pPr>
            <a:r>
              <a:rPr lang="en-US" b="1" dirty="0"/>
              <a:t>World Bank Life Expectancy </a:t>
            </a:r>
            <a:r>
              <a:rPr lang="en-US" dirty="0"/>
              <a:t> data set from </a:t>
            </a:r>
            <a:r>
              <a:rPr lang="en-US" b="1" dirty="0"/>
              <a:t>1960 to 2018</a:t>
            </a:r>
          </a:p>
          <a:p>
            <a:pPr lvl="1">
              <a:buFont typeface="Wingdings" panose="05000000000000000000" pitchFamily="2" charset="2"/>
              <a:buChar char="§"/>
            </a:pPr>
            <a:r>
              <a:rPr lang="en-US" b="1" dirty="0"/>
              <a:t>Human Freedom Index </a:t>
            </a:r>
            <a:r>
              <a:rPr lang="en-US" dirty="0"/>
              <a:t>data set from </a:t>
            </a:r>
            <a:r>
              <a:rPr lang="en-US" b="1" dirty="0"/>
              <a:t>2008 to 2016</a:t>
            </a:r>
          </a:p>
          <a:p>
            <a:pPr>
              <a:buFont typeface="Wingdings" panose="05000000000000000000" pitchFamily="2" charset="2"/>
              <a:buChar char="v"/>
            </a:pPr>
            <a:r>
              <a:rPr lang="en-US" b="1" dirty="0"/>
              <a:t> Data set structure</a:t>
            </a:r>
          </a:p>
          <a:p>
            <a:pPr lvl="1">
              <a:buFont typeface="Wingdings" panose="05000000000000000000" pitchFamily="2" charset="2"/>
              <a:buChar char="v"/>
            </a:pPr>
            <a:r>
              <a:rPr lang="en-US" b="1" dirty="0"/>
              <a:t> </a:t>
            </a:r>
            <a:r>
              <a:rPr lang="en-US" dirty="0"/>
              <a:t>Country name cleanup</a:t>
            </a:r>
          </a:p>
          <a:p>
            <a:pPr lvl="1">
              <a:buFont typeface="Wingdings" panose="05000000000000000000" pitchFamily="2" charset="2"/>
              <a:buChar char="v"/>
            </a:pPr>
            <a:r>
              <a:rPr lang="en-US" dirty="0"/>
              <a:t> Null and </a:t>
            </a:r>
            <a:r>
              <a:rPr lang="en-US" dirty="0" err="1"/>
              <a:t>NaN</a:t>
            </a:r>
            <a:endParaRPr lang="en-US" dirty="0"/>
          </a:p>
          <a:p>
            <a:pPr lvl="1">
              <a:buFont typeface="Wingdings" panose="05000000000000000000" pitchFamily="2" charset="2"/>
              <a:buChar char="v"/>
            </a:pPr>
            <a:r>
              <a:rPr lang="en-US" dirty="0"/>
              <a:t>Duplicates</a:t>
            </a:r>
          </a:p>
          <a:p>
            <a:pPr lvl="1">
              <a:buFont typeface="Wingdings" panose="05000000000000000000" pitchFamily="2" charset="2"/>
              <a:buChar char="v"/>
            </a:pPr>
            <a:endParaRPr lang="en-US" b="1" dirty="0"/>
          </a:p>
        </p:txBody>
      </p:sp>
      <p:sp>
        <p:nvSpPr>
          <p:cNvPr id="5" name="Slide Number Placeholder 4">
            <a:extLst>
              <a:ext uri="{FF2B5EF4-FFF2-40B4-BE49-F238E27FC236}">
                <a16:creationId xmlns:a16="http://schemas.microsoft.com/office/drawing/2014/main" id="{DFF90533-0404-4083-BB35-49B202DEF165}"/>
              </a:ext>
            </a:extLst>
          </p:cNvPr>
          <p:cNvSpPr>
            <a:spLocks noGrp="1"/>
          </p:cNvSpPr>
          <p:nvPr>
            <p:ph type="sldNum" sz="quarter" idx="12"/>
          </p:nvPr>
        </p:nvSpPr>
        <p:spPr/>
        <p:txBody>
          <a:bodyPr/>
          <a:lstStyle/>
          <a:p>
            <a:fld id="{34B7E4EF-A1BD-40F4-AB7B-04F084DD991D}" type="slidenum">
              <a:rPr lang="en-US" smtClean="0"/>
              <a:t>5</a:t>
            </a:fld>
            <a:endParaRPr lang="en-US" dirty="0"/>
          </a:p>
        </p:txBody>
      </p:sp>
    </p:spTree>
    <p:extLst>
      <p:ext uri="{BB962C8B-B14F-4D97-AF65-F5344CB8AC3E}">
        <p14:creationId xmlns:p14="http://schemas.microsoft.com/office/powerpoint/2010/main" val="31684909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80045BC-58DB-469C-8997-6C0C16B173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B8FD79-FA52-4F22-B27D-655C03ED7FEF}"/>
              </a:ext>
            </a:extLst>
          </p:cNvPr>
          <p:cNvSpPr>
            <a:spLocks noGrp="1"/>
          </p:cNvSpPr>
          <p:nvPr>
            <p:ph type="title"/>
          </p:nvPr>
        </p:nvSpPr>
        <p:spPr>
          <a:xfrm>
            <a:off x="7859485" y="634946"/>
            <a:ext cx="3690257" cy="1450757"/>
          </a:xfrm>
        </p:spPr>
        <p:txBody>
          <a:bodyPr>
            <a:normAutofit/>
          </a:bodyPr>
          <a:lstStyle/>
          <a:p>
            <a:r>
              <a:rPr lang="en-US" sz="4400"/>
              <a:t>Preprocessing</a:t>
            </a:r>
          </a:p>
        </p:txBody>
      </p:sp>
      <p:pic>
        <p:nvPicPr>
          <p:cNvPr id="4" name="Content Placeholder 3">
            <a:extLst>
              <a:ext uri="{FF2B5EF4-FFF2-40B4-BE49-F238E27FC236}">
                <a16:creationId xmlns:a16="http://schemas.microsoft.com/office/drawing/2014/main" id="{93F2E53A-75EC-4C13-878A-2122517C6D14}"/>
              </a:ext>
            </a:extLst>
          </p:cNvPr>
          <p:cNvPicPr>
            <a:picLocks noChangeAspect="1"/>
          </p:cNvPicPr>
          <p:nvPr/>
        </p:nvPicPr>
        <p:blipFill rotWithShape="1">
          <a:blip r:embed="rId2"/>
          <a:srcRect r="5085"/>
          <a:stretch/>
        </p:blipFill>
        <p:spPr>
          <a:xfrm>
            <a:off x="633999" y="640081"/>
            <a:ext cx="6909801" cy="5314406"/>
          </a:xfrm>
          <a:prstGeom prst="rect">
            <a:avLst/>
          </a:prstGeom>
        </p:spPr>
      </p:pic>
      <p:cxnSp>
        <p:nvCxnSpPr>
          <p:cNvPr id="24" name="Straight Connector 23">
            <a:extLst>
              <a:ext uri="{FF2B5EF4-FFF2-40B4-BE49-F238E27FC236}">
                <a16:creationId xmlns:a16="http://schemas.microsoft.com/office/drawing/2014/main" id="{83EF6BB5-A95D-4C59-808C-3B64F444F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B5C6094B-CC40-4888-9CAC-86A2081D481E}"/>
              </a:ext>
            </a:extLst>
          </p:cNvPr>
          <p:cNvSpPr>
            <a:spLocks noGrp="1"/>
          </p:cNvSpPr>
          <p:nvPr>
            <p:ph idx="1"/>
          </p:nvPr>
        </p:nvSpPr>
        <p:spPr>
          <a:xfrm>
            <a:off x="7859485" y="2198914"/>
            <a:ext cx="3690257" cy="3670180"/>
          </a:xfrm>
        </p:spPr>
        <p:txBody>
          <a:bodyPr>
            <a:normAutofit/>
          </a:bodyPr>
          <a:lstStyle/>
          <a:p>
            <a:pPr>
              <a:buFont typeface="Wingdings" panose="05000000000000000000" pitchFamily="2" charset="2"/>
              <a:buChar char="q"/>
            </a:pPr>
            <a:r>
              <a:rPr lang="en-US"/>
              <a:t> Connect Python to Postgres database</a:t>
            </a:r>
          </a:p>
          <a:p>
            <a:pPr>
              <a:buFont typeface="Wingdings" panose="05000000000000000000" pitchFamily="2" charset="2"/>
              <a:buChar char="q"/>
            </a:pPr>
            <a:r>
              <a:rPr lang="en-US"/>
              <a:t> Get data set hosted in Amazon Web Services (AWS)</a:t>
            </a:r>
          </a:p>
          <a:p>
            <a:pPr>
              <a:buFont typeface="Wingdings" panose="05000000000000000000" pitchFamily="2" charset="2"/>
              <a:buChar char="q"/>
            </a:pPr>
            <a:r>
              <a:rPr lang="en-US"/>
              <a:t> Define data frame using pandas</a:t>
            </a:r>
          </a:p>
        </p:txBody>
      </p:sp>
      <p:sp>
        <p:nvSpPr>
          <p:cNvPr id="26" name="Rectangle 25">
            <a:extLst>
              <a:ext uri="{FF2B5EF4-FFF2-40B4-BE49-F238E27FC236}">
                <a16:creationId xmlns:a16="http://schemas.microsoft.com/office/drawing/2014/main" id="{150BDA68-EBDD-443C-9B6B-03CA14AF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00C07DB3-666C-4A9D-81CE-83B435F95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E7A4EB52-570D-44E7-833A-FEF8285DD3D9}"/>
              </a:ext>
            </a:extLst>
          </p:cNvPr>
          <p:cNvSpPr>
            <a:spLocks noGrp="1"/>
          </p:cNvSpPr>
          <p:nvPr>
            <p:ph type="sldNum" sz="quarter" idx="12"/>
          </p:nvPr>
        </p:nvSpPr>
        <p:spPr/>
        <p:txBody>
          <a:bodyPr/>
          <a:lstStyle/>
          <a:p>
            <a:fld id="{34B7E4EF-A1BD-40F4-AB7B-04F084DD991D}" type="slidenum">
              <a:rPr lang="en-US" smtClean="0"/>
              <a:t>6</a:t>
            </a:fld>
            <a:endParaRPr lang="en-US" dirty="0"/>
          </a:p>
        </p:txBody>
      </p:sp>
    </p:spTree>
    <p:extLst>
      <p:ext uri="{BB962C8B-B14F-4D97-AF65-F5344CB8AC3E}">
        <p14:creationId xmlns:p14="http://schemas.microsoft.com/office/powerpoint/2010/main" val="25166621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FBD3A-4C7F-46E2-986D-6ABB172C0B54}"/>
              </a:ext>
            </a:extLst>
          </p:cNvPr>
          <p:cNvSpPr>
            <a:spLocks noGrp="1"/>
          </p:cNvSpPr>
          <p:nvPr>
            <p:ph type="title"/>
          </p:nvPr>
        </p:nvSpPr>
        <p:spPr/>
        <p:txBody>
          <a:bodyPr/>
          <a:lstStyle/>
          <a:p>
            <a:r>
              <a:rPr lang="en-US" dirty="0"/>
              <a:t>Data Cleanup</a:t>
            </a:r>
          </a:p>
        </p:txBody>
      </p:sp>
      <p:graphicFrame>
        <p:nvGraphicFramePr>
          <p:cNvPr id="3" name="Diagram 2">
            <a:extLst>
              <a:ext uri="{FF2B5EF4-FFF2-40B4-BE49-F238E27FC236}">
                <a16:creationId xmlns:a16="http://schemas.microsoft.com/office/drawing/2014/main" id="{6F16C2E2-C579-4F1E-AD73-6D2357A311A4}"/>
              </a:ext>
            </a:extLst>
          </p:cNvPr>
          <p:cNvGraphicFramePr/>
          <p:nvPr>
            <p:extLst>
              <p:ext uri="{D42A27DB-BD31-4B8C-83A1-F6EECF244321}">
                <p14:modId xmlns:p14="http://schemas.microsoft.com/office/powerpoint/2010/main" val="3314011562"/>
              </p:ext>
            </p:extLst>
          </p:nvPr>
        </p:nvGraphicFramePr>
        <p:xfrm>
          <a:off x="364744" y="2378648"/>
          <a:ext cx="5048069" cy="31600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54558B6D-216C-49C5-AF79-9BED688D208D}"/>
              </a:ext>
            </a:extLst>
          </p:cNvPr>
          <p:cNvPicPr>
            <a:picLocks noChangeAspect="1"/>
          </p:cNvPicPr>
          <p:nvPr/>
        </p:nvPicPr>
        <p:blipFill>
          <a:blip r:embed="rId8"/>
          <a:stretch>
            <a:fillRect/>
          </a:stretch>
        </p:blipFill>
        <p:spPr>
          <a:xfrm>
            <a:off x="6278457" y="2100224"/>
            <a:ext cx="4877223" cy="4016088"/>
          </a:xfrm>
          <a:prstGeom prst="rect">
            <a:avLst/>
          </a:prstGeom>
          <a:ln>
            <a:noFill/>
          </a:ln>
          <a:effectLst>
            <a:outerShdw blurRad="292100" dist="139700" dir="2700000" algn="tl" rotWithShape="0">
              <a:srgbClr val="333333">
                <a:alpha val="65000"/>
              </a:srgbClr>
            </a:outerShdw>
          </a:effectLst>
        </p:spPr>
      </p:pic>
      <p:sp>
        <p:nvSpPr>
          <p:cNvPr id="6" name="Slide Number Placeholder 5">
            <a:extLst>
              <a:ext uri="{FF2B5EF4-FFF2-40B4-BE49-F238E27FC236}">
                <a16:creationId xmlns:a16="http://schemas.microsoft.com/office/drawing/2014/main" id="{F0E4AF80-D7C0-4153-9E32-0A4B9E26948F}"/>
              </a:ext>
            </a:extLst>
          </p:cNvPr>
          <p:cNvSpPr>
            <a:spLocks noGrp="1"/>
          </p:cNvSpPr>
          <p:nvPr>
            <p:ph type="sldNum" sz="quarter" idx="12"/>
          </p:nvPr>
        </p:nvSpPr>
        <p:spPr/>
        <p:txBody>
          <a:bodyPr/>
          <a:lstStyle/>
          <a:p>
            <a:fld id="{34B7E4EF-A1BD-40F4-AB7B-04F084DD991D}" type="slidenum">
              <a:rPr lang="en-US" smtClean="0"/>
              <a:t>7</a:t>
            </a:fld>
            <a:endParaRPr lang="en-US" dirty="0"/>
          </a:p>
        </p:txBody>
      </p:sp>
    </p:spTree>
    <p:extLst>
      <p:ext uri="{BB962C8B-B14F-4D97-AF65-F5344CB8AC3E}">
        <p14:creationId xmlns:p14="http://schemas.microsoft.com/office/powerpoint/2010/main" val="4070628074"/>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94F364-01DE-4976-A718-6ED4B8629A71}"/>
              </a:ext>
            </a:extLst>
          </p:cNvPr>
          <p:cNvPicPr>
            <a:picLocks noChangeAspect="1"/>
          </p:cNvPicPr>
          <p:nvPr/>
        </p:nvPicPr>
        <p:blipFill>
          <a:blip r:embed="rId2"/>
          <a:stretch>
            <a:fillRect/>
          </a:stretch>
        </p:blipFill>
        <p:spPr>
          <a:xfrm>
            <a:off x="408311" y="875097"/>
            <a:ext cx="3231275" cy="2729329"/>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F287237D-BEFF-4A28-9197-1CFEA17ADF48}"/>
              </a:ext>
            </a:extLst>
          </p:cNvPr>
          <p:cNvPicPr>
            <a:picLocks noChangeAspect="1"/>
          </p:cNvPicPr>
          <p:nvPr/>
        </p:nvPicPr>
        <p:blipFill>
          <a:blip r:embed="rId3"/>
          <a:stretch>
            <a:fillRect/>
          </a:stretch>
        </p:blipFill>
        <p:spPr>
          <a:xfrm>
            <a:off x="4559740" y="804605"/>
            <a:ext cx="3397419" cy="2771199"/>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3C55DB5B-02D2-4719-8643-6154EBA18480}"/>
              </a:ext>
            </a:extLst>
          </p:cNvPr>
          <p:cNvPicPr>
            <a:picLocks noChangeAspect="1"/>
          </p:cNvPicPr>
          <p:nvPr/>
        </p:nvPicPr>
        <p:blipFill>
          <a:blip r:embed="rId4"/>
          <a:stretch>
            <a:fillRect/>
          </a:stretch>
        </p:blipFill>
        <p:spPr>
          <a:xfrm>
            <a:off x="8877313" y="804605"/>
            <a:ext cx="2186927" cy="2970919"/>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C466EFB8-7A94-4A03-B496-8FB6AC68BDD4}"/>
              </a:ext>
            </a:extLst>
          </p:cNvPr>
          <p:cNvSpPr txBox="1"/>
          <p:nvPr/>
        </p:nvSpPr>
        <p:spPr>
          <a:xfrm>
            <a:off x="8994879" y="344350"/>
            <a:ext cx="2978332" cy="369332"/>
          </a:xfrm>
          <a:prstGeom prst="rect">
            <a:avLst/>
          </a:prstGeom>
          <a:noFill/>
        </p:spPr>
        <p:txBody>
          <a:bodyPr wrap="square" rtlCol="0">
            <a:spAutoFit/>
          </a:bodyPr>
          <a:lstStyle/>
          <a:p>
            <a:r>
              <a:rPr lang="en-US" dirty="0" err="1"/>
              <a:t>Life_Expectancy_df</a:t>
            </a:r>
            <a:endParaRPr lang="en-US" dirty="0"/>
          </a:p>
        </p:txBody>
      </p:sp>
      <p:sp>
        <p:nvSpPr>
          <p:cNvPr id="22" name="TextBox 21">
            <a:extLst>
              <a:ext uri="{FF2B5EF4-FFF2-40B4-BE49-F238E27FC236}">
                <a16:creationId xmlns:a16="http://schemas.microsoft.com/office/drawing/2014/main" id="{DE09F4C2-3CCF-401A-A03B-A46C92BB747E}"/>
              </a:ext>
            </a:extLst>
          </p:cNvPr>
          <p:cNvSpPr txBox="1"/>
          <p:nvPr/>
        </p:nvSpPr>
        <p:spPr>
          <a:xfrm>
            <a:off x="4978827" y="347166"/>
            <a:ext cx="2978332" cy="369332"/>
          </a:xfrm>
          <a:prstGeom prst="rect">
            <a:avLst/>
          </a:prstGeom>
          <a:noFill/>
        </p:spPr>
        <p:txBody>
          <a:bodyPr wrap="square" rtlCol="0">
            <a:spAutoFit/>
          </a:bodyPr>
          <a:lstStyle/>
          <a:p>
            <a:r>
              <a:rPr lang="en-US" dirty="0" err="1"/>
              <a:t>Human_Freedom_Index_df</a:t>
            </a:r>
            <a:endParaRPr lang="en-US" dirty="0"/>
          </a:p>
        </p:txBody>
      </p:sp>
      <p:sp>
        <p:nvSpPr>
          <p:cNvPr id="6" name="Rectangle 5">
            <a:extLst>
              <a:ext uri="{FF2B5EF4-FFF2-40B4-BE49-F238E27FC236}">
                <a16:creationId xmlns:a16="http://schemas.microsoft.com/office/drawing/2014/main" id="{735BF0BE-A595-41BD-96D5-3B5AD848E02D}"/>
              </a:ext>
            </a:extLst>
          </p:cNvPr>
          <p:cNvSpPr/>
          <p:nvPr/>
        </p:nvSpPr>
        <p:spPr>
          <a:xfrm>
            <a:off x="422466" y="344350"/>
            <a:ext cx="3504486" cy="369332"/>
          </a:xfrm>
          <a:prstGeom prst="rect">
            <a:avLst/>
          </a:prstGeom>
        </p:spPr>
        <p:txBody>
          <a:bodyPr wrap="none">
            <a:spAutoFit/>
          </a:bodyPr>
          <a:lstStyle/>
          <a:p>
            <a:r>
              <a:rPr lang="en-US" dirty="0"/>
              <a:t>Happiness_Report_2015_2016_df</a:t>
            </a:r>
          </a:p>
        </p:txBody>
      </p:sp>
      <p:sp>
        <p:nvSpPr>
          <p:cNvPr id="25" name="TextBox 24">
            <a:extLst>
              <a:ext uri="{FF2B5EF4-FFF2-40B4-BE49-F238E27FC236}">
                <a16:creationId xmlns:a16="http://schemas.microsoft.com/office/drawing/2014/main" id="{CAA5605A-C822-4C84-AE03-DA8432016DBB}"/>
              </a:ext>
            </a:extLst>
          </p:cNvPr>
          <p:cNvSpPr txBox="1"/>
          <p:nvPr/>
        </p:nvSpPr>
        <p:spPr>
          <a:xfrm>
            <a:off x="5327170" y="3775524"/>
            <a:ext cx="2978332" cy="369332"/>
          </a:xfrm>
          <a:prstGeom prst="rect">
            <a:avLst/>
          </a:prstGeom>
          <a:noFill/>
        </p:spPr>
        <p:txBody>
          <a:bodyPr wrap="square" rtlCol="0">
            <a:spAutoFit/>
          </a:bodyPr>
          <a:lstStyle/>
          <a:p>
            <a:r>
              <a:rPr lang="en-US" dirty="0" err="1"/>
              <a:t>final_merge</a:t>
            </a:r>
            <a:endParaRPr lang="en-US" dirty="0"/>
          </a:p>
        </p:txBody>
      </p:sp>
      <p:pic>
        <p:nvPicPr>
          <p:cNvPr id="8" name="Picture 7">
            <a:extLst>
              <a:ext uri="{FF2B5EF4-FFF2-40B4-BE49-F238E27FC236}">
                <a16:creationId xmlns:a16="http://schemas.microsoft.com/office/drawing/2014/main" id="{839BFC68-F70D-4B19-B86E-D27565533A06}"/>
              </a:ext>
            </a:extLst>
          </p:cNvPr>
          <p:cNvPicPr>
            <a:picLocks noChangeAspect="1"/>
          </p:cNvPicPr>
          <p:nvPr/>
        </p:nvPicPr>
        <p:blipFill rotWithShape="1">
          <a:blip r:embed="rId5"/>
          <a:srcRect b="46140"/>
          <a:stretch/>
        </p:blipFill>
        <p:spPr>
          <a:xfrm>
            <a:off x="1231767" y="4240073"/>
            <a:ext cx="9728466" cy="2023020"/>
          </a:xfrm>
          <a:prstGeom prst="rect">
            <a:avLst/>
          </a:prstGeom>
          <a:ln>
            <a:noFill/>
          </a:ln>
          <a:effectLst>
            <a:outerShdw blurRad="292100" dist="139700" dir="2700000" algn="tl" rotWithShape="0">
              <a:srgbClr val="333333">
                <a:alpha val="65000"/>
              </a:srgbClr>
            </a:outerShdw>
          </a:effectLst>
        </p:spPr>
      </p:pic>
      <p:sp>
        <p:nvSpPr>
          <p:cNvPr id="9" name="Slide Number Placeholder 8">
            <a:extLst>
              <a:ext uri="{FF2B5EF4-FFF2-40B4-BE49-F238E27FC236}">
                <a16:creationId xmlns:a16="http://schemas.microsoft.com/office/drawing/2014/main" id="{1EFE108E-BD43-4C0B-A976-44C43F5DBE22}"/>
              </a:ext>
            </a:extLst>
          </p:cNvPr>
          <p:cNvSpPr>
            <a:spLocks noGrp="1"/>
          </p:cNvSpPr>
          <p:nvPr>
            <p:ph type="sldNum" sz="quarter" idx="12"/>
          </p:nvPr>
        </p:nvSpPr>
        <p:spPr/>
        <p:txBody>
          <a:bodyPr/>
          <a:lstStyle/>
          <a:p>
            <a:fld id="{34B7E4EF-A1BD-40F4-AB7B-04F084DD991D}" type="slidenum">
              <a:rPr lang="en-US" smtClean="0"/>
              <a:t>8</a:t>
            </a:fld>
            <a:endParaRPr lang="en-US" dirty="0"/>
          </a:p>
        </p:txBody>
      </p:sp>
    </p:spTree>
    <p:extLst>
      <p:ext uri="{BB962C8B-B14F-4D97-AF65-F5344CB8AC3E}">
        <p14:creationId xmlns:p14="http://schemas.microsoft.com/office/powerpoint/2010/main" val="18198569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75219DE-C821-412B-BF34-1F970885C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883DAC5-877A-4069-84E0-F651E2679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9074CA8-24AC-4433-9580-90DCBBBE9CCE}"/>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Merged Columns</a:t>
            </a:r>
          </a:p>
        </p:txBody>
      </p:sp>
      <p:sp>
        <p:nvSpPr>
          <p:cNvPr id="3" name="Content Placeholder 2">
            <a:extLst>
              <a:ext uri="{FF2B5EF4-FFF2-40B4-BE49-F238E27FC236}">
                <a16:creationId xmlns:a16="http://schemas.microsoft.com/office/drawing/2014/main" id="{1994EDF4-67CA-4D70-B07E-2A19DBE15C6A}"/>
              </a:ext>
            </a:extLst>
          </p:cNvPr>
          <p:cNvSpPr>
            <a:spLocks noGrp="1"/>
          </p:cNvSpPr>
          <p:nvPr>
            <p:ph idx="1"/>
          </p:nvPr>
        </p:nvSpPr>
        <p:spPr>
          <a:xfrm>
            <a:off x="1097279" y="2236304"/>
            <a:ext cx="5977938" cy="3652667"/>
          </a:xfrm>
        </p:spPr>
        <p:txBody>
          <a:bodyPr>
            <a:normAutofit lnSpcReduction="10000"/>
          </a:bodyPr>
          <a:lstStyle/>
          <a:p>
            <a:r>
              <a:rPr lang="en-US" sz="1700" dirty="0">
                <a:solidFill>
                  <a:srgbClr val="FFFFFF"/>
                </a:solidFill>
              </a:rPr>
              <a:t>Happiness Data set:</a:t>
            </a:r>
          </a:p>
          <a:p>
            <a:pPr lvl="1"/>
            <a:r>
              <a:rPr lang="en-US" sz="1700" dirty="0">
                <a:solidFill>
                  <a:srgbClr val="FFFFFF"/>
                </a:solidFill>
              </a:rPr>
              <a:t>GDP per Capita, Family, Life Expectancy, Freedom, Generosity, Trust Government Corruption, Dystopia Residual, Region, Happiness Rank &amp; Happiness Score</a:t>
            </a:r>
          </a:p>
          <a:p>
            <a:r>
              <a:rPr lang="en-US" sz="1700" dirty="0">
                <a:solidFill>
                  <a:srgbClr val="FFFFFF"/>
                </a:solidFill>
              </a:rPr>
              <a:t>Life expectancy Data Set:</a:t>
            </a:r>
          </a:p>
          <a:p>
            <a:pPr lvl="1"/>
            <a:r>
              <a:rPr lang="en-US" sz="1700" dirty="0">
                <a:solidFill>
                  <a:srgbClr val="FFFFFF"/>
                </a:solidFill>
              </a:rPr>
              <a:t>Life expectancy at birth, total (years) &amp; Year</a:t>
            </a:r>
          </a:p>
          <a:p>
            <a:r>
              <a:rPr lang="en-US" sz="1700" dirty="0">
                <a:solidFill>
                  <a:srgbClr val="FFFFFF"/>
                </a:solidFill>
              </a:rPr>
              <a:t>Freedom Data Set:</a:t>
            </a:r>
          </a:p>
          <a:p>
            <a:pPr lvl="1" fontAlgn="base"/>
            <a:r>
              <a:rPr lang="en-US" sz="1700" dirty="0">
                <a:solidFill>
                  <a:srgbClr val="FFFFFF"/>
                </a:solidFill>
              </a:rPr>
              <a:t>Rule of Law, Security and Safety, Movement, Religion, Association, Assembly, and Civil Society, Expression and Information, Identity and Relationships, Size of Government, Legal System and Property Rights, Access to Sound Money, Freedom to Trade Internationally, Regulation of Credit, Labor, &amp; Business </a:t>
            </a:r>
          </a:p>
          <a:p>
            <a:endParaRPr lang="en-US" sz="1700" dirty="0">
              <a:solidFill>
                <a:srgbClr val="FFFFFF"/>
              </a:solidFill>
            </a:endParaRPr>
          </a:p>
        </p:txBody>
      </p:sp>
      <p:sp>
        <p:nvSpPr>
          <p:cNvPr id="13" name="Rectangle 12">
            <a:extLst>
              <a:ext uri="{FF2B5EF4-FFF2-40B4-BE49-F238E27FC236}">
                <a16:creationId xmlns:a16="http://schemas.microsoft.com/office/drawing/2014/main" id="{10A9524C-9867-46B4-ABAF-CB92D6611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3B5DAA50-8F95-4F82-98D5-56E2EBD51663}"/>
              </a:ext>
            </a:extLst>
          </p:cNvPr>
          <p:cNvPicPr>
            <a:picLocks noChangeAspect="1"/>
          </p:cNvPicPr>
          <p:nvPr/>
        </p:nvPicPr>
        <p:blipFill>
          <a:blip r:embed="rId2"/>
          <a:stretch>
            <a:fillRect/>
          </a:stretch>
        </p:blipFill>
        <p:spPr>
          <a:xfrm>
            <a:off x="8372732" y="630202"/>
            <a:ext cx="3052753" cy="5575804"/>
          </a:xfrm>
          <a:prstGeom prst="rect">
            <a:avLst/>
          </a:prstGeom>
        </p:spPr>
      </p:pic>
      <p:sp>
        <p:nvSpPr>
          <p:cNvPr id="6" name="Slide Number Placeholder 5">
            <a:extLst>
              <a:ext uri="{FF2B5EF4-FFF2-40B4-BE49-F238E27FC236}">
                <a16:creationId xmlns:a16="http://schemas.microsoft.com/office/drawing/2014/main" id="{7C140E2D-D567-462C-936D-4A0EC4E1B8D3}"/>
              </a:ext>
            </a:extLst>
          </p:cNvPr>
          <p:cNvSpPr>
            <a:spLocks noGrp="1"/>
          </p:cNvSpPr>
          <p:nvPr>
            <p:ph type="sldNum" sz="quarter" idx="12"/>
          </p:nvPr>
        </p:nvSpPr>
        <p:spPr/>
        <p:txBody>
          <a:bodyPr/>
          <a:lstStyle/>
          <a:p>
            <a:fld id="{34B7E4EF-A1BD-40F4-AB7B-04F084DD991D}" type="slidenum">
              <a:rPr lang="en-US" smtClean="0"/>
              <a:t>9</a:t>
            </a:fld>
            <a:endParaRPr lang="en-US" dirty="0"/>
          </a:p>
        </p:txBody>
      </p:sp>
    </p:spTree>
    <p:extLst>
      <p:ext uri="{BB962C8B-B14F-4D97-AF65-F5344CB8AC3E}">
        <p14:creationId xmlns:p14="http://schemas.microsoft.com/office/powerpoint/2010/main" val="30632644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Retrospec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92E9E5-79AF-4029-8FCA-9C327D54FD8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34A532A-EA0D-41F9-B458-AF9358EF2F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9927E4-E194-47BE-91C2-B87D50CF51D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471</TotalTime>
  <Words>1415</Words>
  <Application>Microsoft Office PowerPoint</Application>
  <PresentationFormat>Widescreen</PresentationFormat>
  <Paragraphs>147</Paragraphs>
  <Slides>18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Candara</vt:lpstr>
      <vt:lpstr>Wingdings</vt:lpstr>
      <vt:lpstr>Retrospect</vt:lpstr>
      <vt:lpstr>What contributes to Happiness?</vt:lpstr>
      <vt:lpstr>PowerPoint Presentation</vt:lpstr>
      <vt:lpstr>Data Source</vt:lpstr>
      <vt:lpstr>Technology Used</vt:lpstr>
      <vt:lpstr>Data Exploration</vt:lpstr>
      <vt:lpstr>Preprocessing</vt:lpstr>
      <vt:lpstr>Data Cleanup</vt:lpstr>
      <vt:lpstr>PowerPoint Presentation</vt:lpstr>
      <vt:lpstr>Merged Columns</vt:lpstr>
      <vt:lpstr>Machine Learning Model   –  Linear Regression</vt:lpstr>
      <vt:lpstr>Split train and test</vt:lpstr>
      <vt:lpstr>Data Analysis</vt:lpstr>
      <vt:lpstr>Correlation Matrix</vt:lpstr>
      <vt:lpstr>Dashboard</vt:lpstr>
      <vt:lpstr>Dashboard Visualizations</vt:lpstr>
      <vt:lpstr>PowerPoint Presentation</vt:lpstr>
      <vt:lpstr>Dashboard Interactive Visualizations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contributes to Happiness?</dc:title>
  <dc:creator>Gloria Yahouedeou</dc:creator>
  <cp:lastModifiedBy>Gloria Yahouedeou</cp:lastModifiedBy>
  <cp:revision>32</cp:revision>
  <dcterms:created xsi:type="dcterms:W3CDTF">2021-05-13T23:20:48Z</dcterms:created>
  <dcterms:modified xsi:type="dcterms:W3CDTF">2021-05-14T09:19:19Z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